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4"/>
  </p:sldMasterIdLst>
  <p:notesMasterIdLst>
    <p:notesMasterId r:id="rId28"/>
  </p:notesMasterIdLst>
  <p:handoutMasterIdLst>
    <p:handoutMasterId r:id="rId29"/>
  </p:handoutMasterIdLst>
  <p:sldIdLst>
    <p:sldId id="404" r:id="rId5"/>
    <p:sldId id="464" r:id="rId6"/>
    <p:sldId id="304" r:id="rId7"/>
    <p:sldId id="465" r:id="rId8"/>
    <p:sldId id="467" r:id="rId9"/>
    <p:sldId id="466" r:id="rId10"/>
    <p:sldId id="470" r:id="rId11"/>
    <p:sldId id="468" r:id="rId12"/>
    <p:sldId id="471" r:id="rId13"/>
    <p:sldId id="469" r:id="rId14"/>
    <p:sldId id="472" r:id="rId15"/>
    <p:sldId id="389" r:id="rId16"/>
    <p:sldId id="477" r:id="rId17"/>
    <p:sldId id="478" r:id="rId18"/>
    <p:sldId id="479" r:id="rId19"/>
    <p:sldId id="480" r:id="rId20"/>
    <p:sldId id="481" r:id="rId21"/>
    <p:sldId id="482" r:id="rId22"/>
    <p:sldId id="484" r:id="rId23"/>
    <p:sldId id="485" r:id="rId24"/>
    <p:sldId id="428" r:id="rId25"/>
    <p:sldId id="452" r:id="rId26"/>
    <p:sldId id="392" r:id="rId27"/>
  </p:sldIdLst>
  <p:sldSz cx="12192000" cy="6858000"/>
  <p:notesSz cx="6797675" cy="9926638"/>
  <p:custDataLst>
    <p:tags r:id="rId30"/>
  </p:custDataLst>
  <p:defaultTextStyle>
    <a:defPPr>
      <a:defRPr lang="es-ES"/>
    </a:defPPr>
    <a:lvl1pPr marL="0" algn="l" defTabSz="913790" rtl="0" eaLnBrk="1" latinLnBrk="0" hangingPunct="1">
      <a:defRPr sz="1799" kern="1200">
        <a:solidFill>
          <a:schemeClr val="tx1"/>
        </a:solidFill>
        <a:latin typeface="+mn-lt"/>
        <a:ea typeface="+mn-ea"/>
        <a:cs typeface="+mn-cs"/>
      </a:defRPr>
    </a:lvl1pPr>
    <a:lvl2pPr marL="456895" algn="l" defTabSz="913790" rtl="0" eaLnBrk="1" latinLnBrk="0" hangingPunct="1">
      <a:defRPr sz="1799" kern="1200">
        <a:solidFill>
          <a:schemeClr val="tx1"/>
        </a:solidFill>
        <a:latin typeface="+mn-lt"/>
        <a:ea typeface="+mn-ea"/>
        <a:cs typeface="+mn-cs"/>
      </a:defRPr>
    </a:lvl2pPr>
    <a:lvl3pPr marL="913790" algn="l" defTabSz="913790" rtl="0" eaLnBrk="1" latinLnBrk="0" hangingPunct="1">
      <a:defRPr sz="1799" kern="1200">
        <a:solidFill>
          <a:schemeClr val="tx1"/>
        </a:solidFill>
        <a:latin typeface="+mn-lt"/>
        <a:ea typeface="+mn-ea"/>
        <a:cs typeface="+mn-cs"/>
      </a:defRPr>
    </a:lvl3pPr>
    <a:lvl4pPr marL="1370684" algn="l" defTabSz="913790" rtl="0" eaLnBrk="1" latinLnBrk="0" hangingPunct="1">
      <a:defRPr sz="1799" kern="1200">
        <a:solidFill>
          <a:schemeClr val="tx1"/>
        </a:solidFill>
        <a:latin typeface="+mn-lt"/>
        <a:ea typeface="+mn-ea"/>
        <a:cs typeface="+mn-cs"/>
      </a:defRPr>
    </a:lvl4pPr>
    <a:lvl5pPr marL="1827581" algn="l" defTabSz="913790" rtl="0" eaLnBrk="1" latinLnBrk="0" hangingPunct="1">
      <a:defRPr sz="1799" kern="1200">
        <a:solidFill>
          <a:schemeClr val="tx1"/>
        </a:solidFill>
        <a:latin typeface="+mn-lt"/>
        <a:ea typeface="+mn-ea"/>
        <a:cs typeface="+mn-cs"/>
      </a:defRPr>
    </a:lvl5pPr>
    <a:lvl6pPr marL="2284477" algn="l" defTabSz="913790" rtl="0" eaLnBrk="1" latinLnBrk="0" hangingPunct="1">
      <a:defRPr sz="1799" kern="1200">
        <a:solidFill>
          <a:schemeClr val="tx1"/>
        </a:solidFill>
        <a:latin typeface="+mn-lt"/>
        <a:ea typeface="+mn-ea"/>
        <a:cs typeface="+mn-cs"/>
      </a:defRPr>
    </a:lvl6pPr>
    <a:lvl7pPr marL="2741372" algn="l" defTabSz="913790" rtl="0" eaLnBrk="1" latinLnBrk="0" hangingPunct="1">
      <a:defRPr sz="1799" kern="1200">
        <a:solidFill>
          <a:schemeClr val="tx1"/>
        </a:solidFill>
        <a:latin typeface="+mn-lt"/>
        <a:ea typeface="+mn-ea"/>
        <a:cs typeface="+mn-cs"/>
      </a:defRPr>
    </a:lvl7pPr>
    <a:lvl8pPr marL="3198266" algn="l" defTabSz="913790" rtl="0" eaLnBrk="1" latinLnBrk="0" hangingPunct="1">
      <a:defRPr sz="1799" kern="1200">
        <a:solidFill>
          <a:schemeClr val="tx1"/>
        </a:solidFill>
        <a:latin typeface="+mn-lt"/>
        <a:ea typeface="+mn-ea"/>
        <a:cs typeface="+mn-cs"/>
      </a:defRPr>
    </a:lvl8pPr>
    <a:lvl9pPr marL="3655161" algn="l" defTabSz="91379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5EE"/>
    <a:srgbClr val="D5E5EF"/>
    <a:srgbClr val="DEEBF4"/>
    <a:srgbClr val="EEF5F9"/>
    <a:srgbClr val="E9F2F7"/>
    <a:srgbClr val="D4E5F0"/>
    <a:srgbClr val="E7E6E6"/>
    <a:srgbClr val="FCE3D4"/>
    <a:srgbClr val="E389A0"/>
    <a:srgbClr val="FBD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C7C2E3-90B8-3751-0778-79CB3BA393EC}" v="6" dt="2023-09-26T18:24:46.563"/>
    <p1510:client id="{3632A88B-50D1-4269-8710-7C22380BD030}" v="1" dt="2023-09-26T18:20:22.905"/>
    <p1510:client id="{B501E16D-BDED-4EDC-BB7F-A4A5FA5B4027}" v="1" dt="2023-09-26T18:19:09.271"/>
    <p1510:client id="{B867A42E-089E-F584-B516-DC32145AB494}" v="625" dt="2023-08-25T03:26:46.6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18" autoAdjust="0"/>
    <p:restoredTop sz="86381" autoAdjust="0"/>
  </p:normalViewPr>
  <p:slideViewPr>
    <p:cSldViewPr snapToGrid="0">
      <p:cViewPr varScale="1">
        <p:scale>
          <a:sx n="107" d="100"/>
          <a:sy n="107" d="100"/>
        </p:scale>
        <p:origin x="948" y="102"/>
      </p:cViewPr>
      <p:guideLst>
        <p:guide orient="horz" pos="3022"/>
        <p:guide pos="3840"/>
      </p:guideLst>
    </p:cSldViewPr>
  </p:slideViewPr>
  <p:outlineViewPr>
    <p:cViewPr>
      <p:scale>
        <a:sx n="33" d="100"/>
        <a:sy n="33" d="100"/>
      </p:scale>
      <p:origin x="0" y="-654"/>
    </p:cViewPr>
  </p:outlineViewPr>
  <p:notesTextViewPr>
    <p:cViewPr>
      <p:scale>
        <a:sx n="1" d="1"/>
        <a:sy n="1" d="1"/>
      </p:scale>
      <p:origin x="0" y="0"/>
    </p:cViewPr>
  </p:notesTextViewPr>
  <p:sorterViewPr>
    <p:cViewPr>
      <p:scale>
        <a:sx n="100" d="100"/>
        <a:sy n="100" d="100"/>
      </p:scale>
      <p:origin x="0" y="-8298"/>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5B29DC9-D08B-4949-81E2-39C6CEC68F6F}"/>
              </a:ext>
            </a:extLst>
          </p:cNvPr>
          <p:cNvSpPr>
            <a:spLocks noGrp="1"/>
          </p:cNvSpPr>
          <p:nvPr>
            <p:ph type="hdr" sz="quarter"/>
          </p:nvPr>
        </p:nvSpPr>
        <p:spPr>
          <a:xfrm>
            <a:off x="1" y="0"/>
            <a:ext cx="2945659" cy="498056"/>
          </a:xfrm>
          <a:prstGeom prst="rect">
            <a:avLst/>
          </a:prstGeom>
        </p:spPr>
        <p:txBody>
          <a:bodyPr vert="horz" lIns="92345" tIns="46173" rIns="92345" bIns="46173" rtlCol="0"/>
          <a:lstStyle>
            <a:lvl1pPr algn="l">
              <a:defRPr sz="1200"/>
            </a:lvl1pPr>
          </a:lstStyle>
          <a:p>
            <a:endParaRPr lang="es-ES">
              <a:latin typeface="Arial" panose="020B0604020202020204" pitchFamily="34" charset="0"/>
            </a:endParaRPr>
          </a:p>
        </p:txBody>
      </p:sp>
      <p:sp>
        <p:nvSpPr>
          <p:cNvPr id="3" name="Marcador de fecha 2">
            <a:extLst>
              <a:ext uri="{FF2B5EF4-FFF2-40B4-BE49-F238E27FC236}">
                <a16:creationId xmlns:a16="http://schemas.microsoft.com/office/drawing/2014/main" id="{C99F9DC3-28BB-D94C-85E9-90396F03A580}"/>
              </a:ext>
            </a:extLst>
          </p:cNvPr>
          <p:cNvSpPr>
            <a:spLocks noGrp="1"/>
          </p:cNvSpPr>
          <p:nvPr>
            <p:ph type="dt" sz="quarter" idx="1"/>
          </p:nvPr>
        </p:nvSpPr>
        <p:spPr>
          <a:xfrm>
            <a:off x="3850444" y="0"/>
            <a:ext cx="2945659" cy="498056"/>
          </a:xfrm>
          <a:prstGeom prst="rect">
            <a:avLst/>
          </a:prstGeom>
        </p:spPr>
        <p:txBody>
          <a:bodyPr vert="horz" lIns="92345" tIns="46173" rIns="92345" bIns="46173" rtlCol="0"/>
          <a:lstStyle>
            <a:lvl1pPr algn="r">
              <a:defRPr sz="1200"/>
            </a:lvl1pPr>
          </a:lstStyle>
          <a:p>
            <a:fld id="{44FE4C93-B9AD-774B-B059-E1A53E3045D5}" type="datetimeFigureOut">
              <a:rPr lang="es-ES" smtClean="0">
                <a:latin typeface="Arial" panose="020B0604020202020204" pitchFamily="34" charset="0"/>
              </a:rPr>
              <a:t>25/04/2024</a:t>
            </a:fld>
            <a:endParaRPr lang="es-ES">
              <a:latin typeface="Arial" panose="020B0604020202020204" pitchFamily="34" charset="0"/>
            </a:endParaRPr>
          </a:p>
        </p:txBody>
      </p:sp>
      <p:sp>
        <p:nvSpPr>
          <p:cNvPr id="4" name="Marcador de pie de página 3">
            <a:extLst>
              <a:ext uri="{FF2B5EF4-FFF2-40B4-BE49-F238E27FC236}">
                <a16:creationId xmlns:a16="http://schemas.microsoft.com/office/drawing/2014/main" id="{FE33F6B1-C943-874F-81C8-5CB8F4F2E288}"/>
              </a:ext>
            </a:extLst>
          </p:cNvPr>
          <p:cNvSpPr>
            <a:spLocks noGrp="1"/>
          </p:cNvSpPr>
          <p:nvPr>
            <p:ph type="ftr" sz="quarter" idx="2"/>
          </p:nvPr>
        </p:nvSpPr>
        <p:spPr>
          <a:xfrm>
            <a:off x="1" y="9428585"/>
            <a:ext cx="2945659" cy="498055"/>
          </a:xfrm>
          <a:prstGeom prst="rect">
            <a:avLst/>
          </a:prstGeom>
        </p:spPr>
        <p:txBody>
          <a:bodyPr vert="horz" lIns="92345" tIns="46173" rIns="92345" bIns="46173" rtlCol="0" anchor="b"/>
          <a:lstStyle>
            <a:lvl1pPr algn="l">
              <a:defRPr sz="1200"/>
            </a:lvl1pPr>
          </a:lstStyle>
          <a:p>
            <a:endParaRPr lang="es-ES">
              <a:latin typeface="Arial" panose="020B0604020202020204" pitchFamily="34" charset="0"/>
            </a:endParaRPr>
          </a:p>
        </p:txBody>
      </p:sp>
      <p:sp>
        <p:nvSpPr>
          <p:cNvPr id="5" name="Marcador de número de diapositiva 4">
            <a:extLst>
              <a:ext uri="{FF2B5EF4-FFF2-40B4-BE49-F238E27FC236}">
                <a16:creationId xmlns:a16="http://schemas.microsoft.com/office/drawing/2014/main" id="{CEB7C242-1592-974F-B931-024110D2C693}"/>
              </a:ext>
            </a:extLst>
          </p:cNvPr>
          <p:cNvSpPr>
            <a:spLocks noGrp="1"/>
          </p:cNvSpPr>
          <p:nvPr>
            <p:ph type="sldNum" sz="quarter" idx="3"/>
          </p:nvPr>
        </p:nvSpPr>
        <p:spPr>
          <a:xfrm>
            <a:off x="3850444" y="9428585"/>
            <a:ext cx="2945659" cy="498055"/>
          </a:xfrm>
          <a:prstGeom prst="rect">
            <a:avLst/>
          </a:prstGeom>
        </p:spPr>
        <p:txBody>
          <a:bodyPr vert="horz" lIns="92345" tIns="46173" rIns="92345" bIns="46173" rtlCol="0" anchor="b"/>
          <a:lstStyle>
            <a:lvl1pPr algn="r">
              <a:defRPr sz="1200"/>
            </a:lvl1pPr>
          </a:lstStyle>
          <a:p>
            <a:fld id="{13E42EBE-F2C8-DB4B-9CF8-781446FF5229}" type="slidenum">
              <a:rPr lang="es-ES" smtClean="0">
                <a:latin typeface="Arial" panose="020B0604020202020204" pitchFamily="34" charset="0"/>
              </a:rPr>
              <a:t>‹#›</a:t>
            </a:fld>
            <a:endParaRPr lang="es-ES">
              <a:latin typeface="Arial" panose="020B0604020202020204" pitchFamily="34" charset="0"/>
            </a:endParaRPr>
          </a:p>
        </p:txBody>
      </p:sp>
    </p:spTree>
    <p:extLst>
      <p:ext uri="{BB962C8B-B14F-4D97-AF65-F5344CB8AC3E}">
        <p14:creationId xmlns:p14="http://schemas.microsoft.com/office/powerpoint/2010/main" val="2508596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0"/>
            <a:ext cx="2945659" cy="498056"/>
          </a:xfrm>
          <a:prstGeom prst="rect">
            <a:avLst/>
          </a:prstGeom>
        </p:spPr>
        <p:txBody>
          <a:bodyPr vert="horz" lIns="92345" tIns="46173" rIns="92345" bIns="46173" rtlCol="0"/>
          <a:lstStyle>
            <a:lvl1pPr algn="l">
              <a:defRPr sz="1200">
                <a:latin typeface="Arial" panose="020B0604020202020204" pitchFamily="34" charset="0"/>
              </a:defRPr>
            </a:lvl1pPr>
          </a:lstStyle>
          <a:p>
            <a:endParaRPr lang="es-ES"/>
          </a:p>
        </p:txBody>
      </p:sp>
      <p:sp>
        <p:nvSpPr>
          <p:cNvPr id="3" name="Marcador de fecha 2"/>
          <p:cNvSpPr>
            <a:spLocks noGrp="1"/>
          </p:cNvSpPr>
          <p:nvPr>
            <p:ph type="dt" idx="1"/>
          </p:nvPr>
        </p:nvSpPr>
        <p:spPr>
          <a:xfrm>
            <a:off x="3850444" y="0"/>
            <a:ext cx="2945659" cy="498056"/>
          </a:xfrm>
          <a:prstGeom prst="rect">
            <a:avLst/>
          </a:prstGeom>
        </p:spPr>
        <p:txBody>
          <a:bodyPr vert="horz" lIns="92345" tIns="46173" rIns="92345" bIns="46173" rtlCol="0"/>
          <a:lstStyle>
            <a:lvl1pPr algn="r">
              <a:defRPr sz="1200">
                <a:latin typeface="Arial" panose="020B0604020202020204" pitchFamily="34" charset="0"/>
              </a:defRPr>
            </a:lvl1pPr>
          </a:lstStyle>
          <a:p>
            <a:fld id="{C82A976D-0EBD-E345-809C-21C952C27942}" type="datetimeFigureOut">
              <a:rPr lang="es-ES" smtClean="0"/>
              <a:pPr/>
              <a:t>25/04/2024</a:t>
            </a:fld>
            <a:endParaRPr lang="es-ES"/>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2345" tIns="46173" rIns="92345" bIns="46173" rtlCol="0" anchor="ctr"/>
          <a:lstStyle/>
          <a:p>
            <a:endParaRPr lang="es-ES"/>
          </a:p>
        </p:txBody>
      </p:sp>
      <p:sp>
        <p:nvSpPr>
          <p:cNvPr id="5" name="Marcador de notas 4"/>
          <p:cNvSpPr>
            <a:spLocks noGrp="1"/>
          </p:cNvSpPr>
          <p:nvPr>
            <p:ph type="body" sz="quarter" idx="3"/>
          </p:nvPr>
        </p:nvSpPr>
        <p:spPr>
          <a:xfrm>
            <a:off x="679768" y="4777196"/>
            <a:ext cx="5438140" cy="3908613"/>
          </a:xfrm>
          <a:prstGeom prst="rect">
            <a:avLst/>
          </a:prstGeom>
        </p:spPr>
        <p:txBody>
          <a:bodyPr vert="horz" lIns="92345" tIns="46173" rIns="92345" bIns="46173"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1" y="9428585"/>
            <a:ext cx="2945659" cy="498055"/>
          </a:xfrm>
          <a:prstGeom prst="rect">
            <a:avLst/>
          </a:prstGeom>
        </p:spPr>
        <p:txBody>
          <a:bodyPr vert="horz" lIns="92345" tIns="46173" rIns="92345" bIns="46173" rtlCol="0" anchor="b"/>
          <a:lstStyle>
            <a:lvl1pPr algn="l">
              <a:defRPr sz="1200">
                <a:latin typeface="Arial" panose="020B0604020202020204" pitchFamily="34" charset="0"/>
              </a:defRPr>
            </a:lvl1pPr>
          </a:lstStyle>
          <a:p>
            <a:endParaRPr lang="es-ES"/>
          </a:p>
        </p:txBody>
      </p:sp>
      <p:sp>
        <p:nvSpPr>
          <p:cNvPr id="7" name="Marcador de número de diapositiva 6"/>
          <p:cNvSpPr>
            <a:spLocks noGrp="1"/>
          </p:cNvSpPr>
          <p:nvPr>
            <p:ph type="sldNum" sz="quarter" idx="5"/>
          </p:nvPr>
        </p:nvSpPr>
        <p:spPr>
          <a:xfrm>
            <a:off x="3850444" y="9428585"/>
            <a:ext cx="2945659" cy="498055"/>
          </a:xfrm>
          <a:prstGeom prst="rect">
            <a:avLst/>
          </a:prstGeom>
        </p:spPr>
        <p:txBody>
          <a:bodyPr vert="horz" lIns="92345" tIns="46173" rIns="92345" bIns="46173" rtlCol="0" anchor="b"/>
          <a:lstStyle>
            <a:lvl1pPr algn="r">
              <a:defRPr sz="1200">
                <a:latin typeface="Arial" panose="020B0604020202020204" pitchFamily="34" charset="0"/>
              </a:defRPr>
            </a:lvl1pPr>
          </a:lstStyle>
          <a:p>
            <a:fld id="{7001BFE9-5FDD-E045-9186-025D41341214}" type="slidenum">
              <a:rPr lang="es-ES" smtClean="0"/>
              <a:pPr/>
              <a:t>‹#›</a:t>
            </a:fld>
            <a:endParaRPr lang="es-ES"/>
          </a:p>
        </p:txBody>
      </p:sp>
    </p:spTree>
    <p:extLst>
      <p:ext uri="{BB962C8B-B14F-4D97-AF65-F5344CB8AC3E}">
        <p14:creationId xmlns:p14="http://schemas.microsoft.com/office/powerpoint/2010/main" val="764232372"/>
      </p:ext>
    </p:extLst>
  </p:cSld>
  <p:clrMap bg1="lt1" tx1="dk1" bg2="lt2" tx2="dk2" accent1="accent1" accent2="accent2" accent3="accent3" accent4="accent4" accent5="accent5" accent6="accent6" hlink="hlink" folHlink="folHlink"/>
  <p:notesStyle>
    <a:lvl1pPr marL="0" algn="l" defTabSz="1218387" rtl="0" eaLnBrk="1" latinLnBrk="0" hangingPunct="1">
      <a:defRPr sz="1599" kern="1200">
        <a:solidFill>
          <a:schemeClr val="tx1"/>
        </a:solidFill>
        <a:latin typeface="Arial" panose="020B0604020202020204" pitchFamily="34" charset="0"/>
        <a:ea typeface="+mn-ea"/>
        <a:cs typeface="+mn-cs"/>
      </a:defRPr>
    </a:lvl1pPr>
    <a:lvl2pPr marL="609194" algn="l" defTabSz="1218387" rtl="0" eaLnBrk="1" latinLnBrk="0" hangingPunct="1">
      <a:defRPr sz="1599" kern="1200">
        <a:solidFill>
          <a:schemeClr val="tx1"/>
        </a:solidFill>
        <a:latin typeface="+mn-lt"/>
        <a:ea typeface="+mn-ea"/>
        <a:cs typeface="+mn-cs"/>
      </a:defRPr>
    </a:lvl2pPr>
    <a:lvl3pPr marL="1218387" algn="l" defTabSz="1218387" rtl="0" eaLnBrk="1" latinLnBrk="0" hangingPunct="1">
      <a:defRPr sz="1599" kern="1200">
        <a:solidFill>
          <a:schemeClr val="tx1"/>
        </a:solidFill>
        <a:latin typeface="+mn-lt"/>
        <a:ea typeface="+mn-ea"/>
        <a:cs typeface="+mn-cs"/>
      </a:defRPr>
    </a:lvl3pPr>
    <a:lvl4pPr marL="1827581" algn="l" defTabSz="1218387" rtl="0" eaLnBrk="1" latinLnBrk="0" hangingPunct="1">
      <a:defRPr sz="1599" kern="1200">
        <a:solidFill>
          <a:schemeClr val="tx1"/>
        </a:solidFill>
        <a:latin typeface="+mn-lt"/>
        <a:ea typeface="+mn-ea"/>
        <a:cs typeface="+mn-cs"/>
      </a:defRPr>
    </a:lvl4pPr>
    <a:lvl5pPr marL="2436774" algn="l" defTabSz="1218387" rtl="0" eaLnBrk="1" latinLnBrk="0" hangingPunct="1">
      <a:defRPr sz="1599" kern="1200">
        <a:solidFill>
          <a:schemeClr val="tx1"/>
        </a:solidFill>
        <a:latin typeface="+mn-lt"/>
        <a:ea typeface="+mn-ea"/>
        <a:cs typeface="+mn-cs"/>
      </a:defRPr>
    </a:lvl5pPr>
    <a:lvl6pPr marL="3045968" algn="l" defTabSz="1218387" rtl="0" eaLnBrk="1" latinLnBrk="0" hangingPunct="1">
      <a:defRPr sz="1599" kern="1200">
        <a:solidFill>
          <a:schemeClr val="tx1"/>
        </a:solidFill>
        <a:latin typeface="+mn-lt"/>
        <a:ea typeface="+mn-ea"/>
        <a:cs typeface="+mn-cs"/>
      </a:defRPr>
    </a:lvl6pPr>
    <a:lvl7pPr marL="3655161" algn="l" defTabSz="1218387" rtl="0" eaLnBrk="1" latinLnBrk="0" hangingPunct="1">
      <a:defRPr sz="1599" kern="1200">
        <a:solidFill>
          <a:schemeClr val="tx1"/>
        </a:solidFill>
        <a:latin typeface="+mn-lt"/>
        <a:ea typeface="+mn-ea"/>
        <a:cs typeface="+mn-cs"/>
      </a:defRPr>
    </a:lvl7pPr>
    <a:lvl8pPr marL="4264355" algn="l" defTabSz="1218387" rtl="0" eaLnBrk="1" latinLnBrk="0" hangingPunct="1">
      <a:defRPr sz="1599" kern="1200">
        <a:solidFill>
          <a:schemeClr val="tx1"/>
        </a:solidFill>
        <a:latin typeface="+mn-lt"/>
        <a:ea typeface="+mn-ea"/>
        <a:cs typeface="+mn-cs"/>
      </a:defRPr>
    </a:lvl8pPr>
    <a:lvl9pPr marL="4873548" algn="l" defTabSz="1218387" rtl="0" eaLnBrk="1" latinLnBrk="0" hangingPunct="1">
      <a:defRPr sz="15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1BFE9-5FDD-E045-9186-025D41341214}" type="slidenum">
              <a:rPr lang="es-ES" smtClean="0"/>
              <a:pPr/>
              <a:t>1</a:t>
            </a:fld>
            <a:endParaRPr lang="es-ES"/>
          </a:p>
        </p:txBody>
      </p:sp>
    </p:spTree>
    <p:extLst>
      <p:ext uri="{BB962C8B-B14F-4D97-AF65-F5344CB8AC3E}">
        <p14:creationId xmlns:p14="http://schemas.microsoft.com/office/powerpoint/2010/main" val="125770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1.bin"/><Relationship Id="rId9"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7.emf"/><Relationship Id="rId4" Type="http://schemas.openxmlformats.org/officeDocument/2006/relationships/oleObject" Target="../embeddings/oleObject5.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6.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8.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7.emf"/><Relationship Id="rId4" Type="http://schemas.openxmlformats.org/officeDocument/2006/relationships/oleObject" Target="../embeddings/oleObject9.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10.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7.emf"/><Relationship Id="rId4" Type="http://schemas.openxmlformats.org/officeDocument/2006/relationships/oleObject" Target="../embeddings/oleObject11.bin"/></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12.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7.emf"/><Relationship Id="rId4" Type="http://schemas.openxmlformats.org/officeDocument/2006/relationships/oleObject" Target="../embeddings/oleObject13.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png"/><Relationship Id="rId5" Type="http://schemas.openxmlformats.org/officeDocument/2006/relationships/image" Target="../media/image8.emf"/><Relationship Id="rId4" Type="http://schemas.openxmlformats.org/officeDocument/2006/relationships/oleObject" Target="../embeddings/oleObject14.bin"/></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 Portada blanca">
    <p:spTree>
      <p:nvGrpSpPr>
        <p:cNvPr id="1" name=""/>
        <p:cNvGrpSpPr/>
        <p:nvPr/>
      </p:nvGrpSpPr>
      <p:grpSpPr>
        <a:xfrm>
          <a:off x="0" y="0"/>
          <a:ext cx="0" cy="0"/>
          <a:chOff x="0" y="0"/>
          <a:chExt cx="0" cy="0"/>
        </a:xfrm>
      </p:grpSpPr>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4" y="4414944"/>
            <a:ext cx="5651500" cy="290408"/>
          </a:xfrm>
          <a:prstGeom prst="rect">
            <a:avLst/>
          </a:prstGeom>
        </p:spPr>
        <p:txBody>
          <a:bodyPr lIns="0" tIns="0" rIns="0" bIns="0"/>
          <a:lstStyle>
            <a:lvl1pPr marL="0" indent="0">
              <a:buNone/>
              <a:defRPr sz="1800">
                <a:latin typeface="Arial" panose="020B0604020202020204" pitchFamily="34" charset="0"/>
              </a:defRPr>
            </a:lvl1pPr>
          </a:lstStyle>
          <a:p>
            <a:r>
              <a:rPr lang="es-ES"/>
              <a:t>Editar el subtitulo de la presentación 
</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2" y="2428697"/>
            <a:ext cx="6310745" cy="1648341"/>
          </a:xfrm>
          <a:prstGeom prst="rect">
            <a:avLst/>
          </a:prstGeom>
        </p:spPr>
        <p:txBody>
          <a:bodyPr vert="horz" lIns="0" tIns="0" rIns="0" bIns="0" rtlCol="0" anchor="t">
            <a:noAutofit/>
          </a:bodyPr>
          <a:lstStyle>
            <a:lvl1pPr>
              <a:defRPr sz="4400">
                <a:latin typeface="Georgia" panose="02040502050405020303" pitchFamily="18" charset="0"/>
              </a:defRPr>
            </a:lvl1pPr>
          </a:lstStyle>
          <a:p>
            <a:r>
              <a:rPr lang="es-ES"/>
              <a:t>Haga clic para </a:t>
            </a:r>
            <a:br>
              <a:rPr lang="es-ES"/>
            </a:br>
            <a:r>
              <a:rPr lang="es-ES"/>
              <a:t>el título principal</a:t>
            </a:r>
            <a:endParaRPr lang="en-US"/>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4" y="4853097"/>
            <a:ext cx="5651500" cy="199445"/>
          </a:xfrm>
          <a:prstGeom prst="rect">
            <a:avLst/>
          </a:prstGeom>
        </p:spPr>
        <p:txBody>
          <a:bodyPr lIns="0" tIns="0" rIns="0" bIns="0"/>
          <a:lstStyle>
            <a:lvl1pPr marL="0" indent="0">
              <a:buNone/>
              <a:defRPr sz="1600">
                <a:latin typeface="Arial" panose="020B0604020202020204" pitchFamily="34" charset="0"/>
              </a:defRPr>
            </a:lvl1pPr>
          </a:lstStyle>
          <a:p>
            <a:r>
              <a:rPr lang="es-ES"/>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986371"/>
            <a:ext cx="1799167" cy="639233"/>
          </a:xfrm>
          <a:prstGeom prst="rect">
            <a:avLst/>
          </a:prstGeom>
        </p:spPr>
        <p:txBody>
          <a:bodyPr anchor="ctr"/>
          <a:lstStyle>
            <a:lvl1pPr marL="0" indent="0" algn="ctr">
              <a:buNone/>
              <a:defRPr sz="1333">
                <a:latin typeface="Arial" panose="020B0604020202020204" pitchFamily="34" charset="0"/>
              </a:defRPr>
            </a:lvl1pPr>
          </a:lstStyle>
          <a:p>
            <a:r>
              <a:rPr lang="es-ES"/>
              <a:t>Logo cliente</a:t>
            </a:r>
          </a:p>
        </p:txBody>
      </p:sp>
      <p:grpSp>
        <p:nvGrpSpPr>
          <p:cNvPr id="11" name="Grupo 10">
            <a:extLst>
              <a:ext uri="{FF2B5EF4-FFF2-40B4-BE49-F238E27FC236}">
                <a16:creationId xmlns:a16="http://schemas.microsoft.com/office/drawing/2014/main" id="{72D46510-3BCB-3746-AD05-84A58DE8C86D}"/>
              </a:ext>
            </a:extLst>
          </p:cNvPr>
          <p:cNvGrpSpPr/>
          <p:nvPr userDrawn="1"/>
        </p:nvGrpSpPr>
        <p:grpSpPr>
          <a:xfrm>
            <a:off x="6846376" y="1346032"/>
            <a:ext cx="2093250" cy="3698006"/>
            <a:chOff x="4700634" y="1022350"/>
            <a:chExt cx="1569938" cy="2774950"/>
          </a:xfrm>
          <a:solidFill>
            <a:schemeClr val="accent2"/>
          </a:solidFill>
        </p:grpSpPr>
        <p:sp>
          <p:nvSpPr>
            <p:cNvPr id="12" name="Rectángulo 6">
              <a:extLst>
                <a:ext uri="{FF2B5EF4-FFF2-40B4-BE49-F238E27FC236}">
                  <a16:creationId xmlns:a16="http://schemas.microsoft.com/office/drawing/2014/main" id="{7B3603A7-D7F6-D447-AC7E-DCEDD18B5644}"/>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3" name="Rectángulo 12">
              <a:extLst>
                <a:ext uri="{FF2B5EF4-FFF2-40B4-BE49-F238E27FC236}">
                  <a16:creationId xmlns:a16="http://schemas.microsoft.com/office/drawing/2014/main" id="{DEF7F3DA-3318-B54A-A86E-1C0912576A14}"/>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4" name="Rectángulo 13">
              <a:extLst>
                <a:ext uri="{FF2B5EF4-FFF2-40B4-BE49-F238E27FC236}">
                  <a16:creationId xmlns:a16="http://schemas.microsoft.com/office/drawing/2014/main" id="{AF95EF0D-64BD-8C41-9271-7C7E67BA1752}"/>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5" name="Rectángulo 14">
              <a:extLst>
                <a:ext uri="{FF2B5EF4-FFF2-40B4-BE49-F238E27FC236}">
                  <a16:creationId xmlns:a16="http://schemas.microsoft.com/office/drawing/2014/main" id="{7C54F4E3-09F1-DA4F-AC1E-D94DC533F11F}"/>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grpSp>
        <p:nvGrpSpPr>
          <p:cNvPr id="16" name="Grupo 15">
            <a:extLst>
              <a:ext uri="{FF2B5EF4-FFF2-40B4-BE49-F238E27FC236}">
                <a16:creationId xmlns:a16="http://schemas.microsoft.com/office/drawing/2014/main" id="{EB2B45F2-8D32-A344-93BE-979FC74FCFB7}"/>
              </a:ext>
            </a:extLst>
          </p:cNvPr>
          <p:cNvGrpSpPr/>
          <p:nvPr userDrawn="1"/>
        </p:nvGrpSpPr>
        <p:grpSpPr>
          <a:xfrm>
            <a:off x="8154785" y="1346032"/>
            <a:ext cx="2093250" cy="3698006"/>
            <a:chOff x="4700634" y="1022350"/>
            <a:chExt cx="1569938" cy="2774950"/>
          </a:xfrm>
          <a:solidFill>
            <a:schemeClr val="tx2"/>
          </a:solidFill>
        </p:grpSpPr>
        <p:sp>
          <p:nvSpPr>
            <p:cNvPr id="17" name="Rectángulo 6">
              <a:extLst>
                <a:ext uri="{FF2B5EF4-FFF2-40B4-BE49-F238E27FC236}">
                  <a16:creationId xmlns:a16="http://schemas.microsoft.com/office/drawing/2014/main" id="{B5C53D1D-2BE8-DC4D-9686-EE7D25277B36}"/>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8" name="Rectángulo 17">
              <a:extLst>
                <a:ext uri="{FF2B5EF4-FFF2-40B4-BE49-F238E27FC236}">
                  <a16:creationId xmlns:a16="http://schemas.microsoft.com/office/drawing/2014/main" id="{F900BB0B-5327-5945-98EC-D80CC934A2A3}"/>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9" name="Rectángulo 18">
              <a:extLst>
                <a:ext uri="{FF2B5EF4-FFF2-40B4-BE49-F238E27FC236}">
                  <a16:creationId xmlns:a16="http://schemas.microsoft.com/office/drawing/2014/main" id="{B1DD8B18-64B5-4948-BB66-287B0484AF59}"/>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20" name="Rectángulo 19">
              <a:extLst>
                <a:ext uri="{FF2B5EF4-FFF2-40B4-BE49-F238E27FC236}">
                  <a16:creationId xmlns:a16="http://schemas.microsoft.com/office/drawing/2014/main" id="{D12A53A6-630E-7B4D-A7A5-8AA797881B4E}"/>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grpSp>
        <p:nvGrpSpPr>
          <p:cNvPr id="21" name="Grupo 20">
            <a:extLst>
              <a:ext uri="{FF2B5EF4-FFF2-40B4-BE49-F238E27FC236}">
                <a16:creationId xmlns:a16="http://schemas.microsoft.com/office/drawing/2014/main" id="{C733D58C-D2A1-9040-B07D-82C6EAEF6E32}"/>
              </a:ext>
            </a:extLst>
          </p:cNvPr>
          <p:cNvGrpSpPr/>
          <p:nvPr userDrawn="1"/>
        </p:nvGrpSpPr>
        <p:grpSpPr>
          <a:xfrm>
            <a:off x="9463196" y="1346032"/>
            <a:ext cx="2093250" cy="3698006"/>
            <a:chOff x="4700634" y="1022350"/>
            <a:chExt cx="1569938" cy="2774950"/>
          </a:xfrm>
          <a:solidFill>
            <a:schemeClr val="accent5"/>
          </a:solidFill>
        </p:grpSpPr>
        <p:sp>
          <p:nvSpPr>
            <p:cNvPr id="22" name="Rectángulo 6">
              <a:extLst>
                <a:ext uri="{FF2B5EF4-FFF2-40B4-BE49-F238E27FC236}">
                  <a16:creationId xmlns:a16="http://schemas.microsoft.com/office/drawing/2014/main" id="{D71BC356-ED41-B049-88E2-47DC0FA3C96B}"/>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23" name="Rectángulo 22">
              <a:extLst>
                <a:ext uri="{FF2B5EF4-FFF2-40B4-BE49-F238E27FC236}">
                  <a16:creationId xmlns:a16="http://schemas.microsoft.com/office/drawing/2014/main" id="{4A4DF583-F789-A147-928A-81BDEA644EAF}"/>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24" name="Rectángulo 23">
              <a:extLst>
                <a:ext uri="{FF2B5EF4-FFF2-40B4-BE49-F238E27FC236}">
                  <a16:creationId xmlns:a16="http://schemas.microsoft.com/office/drawing/2014/main" id="{BD340412-0579-1344-9B6D-DEF4DEE4960D}"/>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25" name="Rectángulo 24">
              <a:extLst>
                <a:ext uri="{FF2B5EF4-FFF2-40B4-BE49-F238E27FC236}">
                  <a16:creationId xmlns:a16="http://schemas.microsoft.com/office/drawing/2014/main" id="{44E55E4B-0109-E64B-A511-0CD7799B8CF6}"/>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pic>
        <p:nvPicPr>
          <p:cNvPr id="30" name="Imagen 29">
            <a:extLst>
              <a:ext uri="{FF2B5EF4-FFF2-40B4-BE49-F238E27FC236}">
                <a16:creationId xmlns:a16="http://schemas.microsoft.com/office/drawing/2014/main" id="{57AA245C-134F-EB49-90BA-678E5983EA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671" y="6048720"/>
            <a:ext cx="1822499" cy="399112"/>
          </a:xfrm>
          <a:prstGeom prst="rect">
            <a:avLst/>
          </a:prstGeom>
        </p:spPr>
      </p:pic>
      <p:pic>
        <p:nvPicPr>
          <p:cNvPr id="31" name="Imagen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5307" y="6092247"/>
            <a:ext cx="1562594" cy="361089"/>
          </a:xfrm>
          <a:prstGeom prst="rect">
            <a:avLst/>
          </a:prstGeom>
        </p:spPr>
      </p:pic>
    </p:spTree>
    <p:extLst>
      <p:ext uri="{BB962C8B-B14F-4D97-AF65-F5344CB8AC3E}">
        <p14:creationId xmlns:p14="http://schemas.microsoft.com/office/powerpoint/2010/main" val="1676536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eparata n1. Verde">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Georgia" panose="02040502050405020303" pitchFamily="18" charset="0"/>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720479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Separata n1. Azu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Georgia" panose="02040502050405020303" pitchFamily="18" charset="0"/>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1656615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eparata n1. Morad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Georgia" panose="02040502050405020303" pitchFamily="18" charset="0"/>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3367704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para n2_Grafit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891422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para n2_Pie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latin typeface="Arial" panose="020B0604020202020204" pitchFamily="34" charset="0"/>
              </a:rPr>
              <a:pPr algn="r"/>
              <a:t>‹#›</a:t>
            </a:fld>
            <a:endParaRPr lang="es-ES" sz="1066">
              <a:solidFill>
                <a:schemeClr val="tx1"/>
              </a:solidFill>
              <a:latin typeface="Arial" panose="020B0604020202020204" pitchFamily="34" charset="0"/>
            </a:endParaRPr>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616777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 n1_Amarill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latin typeface="Arial" panose="020B0604020202020204" pitchFamily="34" charset="0"/>
              </a:rPr>
              <a:pPr algn="r"/>
              <a:t>‹#›</a:t>
            </a:fld>
            <a:endParaRPr lang="es-ES" sz="1066">
              <a:solidFill>
                <a:schemeClr val="tx1"/>
              </a:solidFill>
              <a:latin typeface="Arial" panose="020B0604020202020204" pitchFamily="34" charset="0"/>
            </a:endParaRPr>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2733312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para n2_Naranja">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3" y="1592921"/>
            <a:ext cx="6818927"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2814694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para n2_roj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2</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4" name="Imagen 13">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3877390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para n2_Verde">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18480893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para n2_Azu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3565853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3" name="CuadroTexto 2"/>
          <p:cNvSpPr txBox="1"/>
          <p:nvPr userDrawn="1"/>
        </p:nvSpPr>
        <p:spPr>
          <a:xfrm>
            <a:off x="1991544" y="1159200"/>
            <a:ext cx="8640000" cy="5111750"/>
          </a:xfrm>
          <a:prstGeom prst="rect">
            <a:avLst/>
          </a:prstGeom>
          <a:noFill/>
        </p:spPr>
        <p:txBody>
          <a:bodyPr wrap="square" lIns="0" tIns="0" rIns="0" bIns="0" rtlCol="0">
            <a:noAutofit/>
          </a:bodyPr>
          <a:lstStyle/>
          <a:p>
            <a:pPr>
              <a:lnSpc>
                <a:spcPct val="100000"/>
              </a:lnSpc>
              <a:spcAft>
                <a:spcPts val="1400"/>
              </a:spcAft>
            </a:pPr>
            <a:r>
              <a:rPr lang="es-ES" sz="1200">
                <a:solidFill>
                  <a:srgbClr val="646E78"/>
                </a:solidFill>
                <a:latin typeface="Arial" panose="020B0604020202020204" pitchFamily="34" charset="0"/>
              </a:rPr>
              <a:t>Toda la información contenida en el presente documento y sus anexos, tiene carácter confidencial, y sólo puede ser utilizada con el fin de ser evaluada por el destinatario (sea cliente, proveedor, colaborador, partner, etc.) de la misma y a los solos efectos de conducir los tratos comerciales, o de otra naturaleza, que motivan el envío del documento (en lo sucesivo, el “Propósito”).</a:t>
            </a:r>
          </a:p>
          <a:p>
            <a:pPr>
              <a:lnSpc>
                <a:spcPct val="100000"/>
              </a:lnSpc>
              <a:spcAft>
                <a:spcPts val="1400"/>
              </a:spcAft>
            </a:pPr>
            <a:r>
              <a:rPr lang="es-ES" sz="1200">
                <a:solidFill>
                  <a:srgbClr val="646E78"/>
                </a:solidFill>
                <a:latin typeface="Arial" panose="020B0604020202020204" pitchFamily="34" charset="0"/>
              </a:rPr>
              <a:t>La información aquí presentada es propiedad de Ia sociedad del grupo controlado por Indra Holding TI, S.L.U.  que suscribe el presente documento (en lo sucesivo, “Minsait”), y es constitutiva de secreto empresarial (también denominado en determinadas jurisdicciones, secreto comercial), y además, puede estar protegida por derechos de autor, derechos afines, patente, modelo de utilidad y/o diseño industrial por lo que queda terminantemente prohibida su divulgación y/o transmisión a terceros sin el permiso previo, expreso y por escrito de Minsait.</a:t>
            </a:r>
          </a:p>
          <a:p>
            <a:pPr>
              <a:lnSpc>
                <a:spcPct val="100000"/>
              </a:lnSpc>
              <a:spcAft>
                <a:spcPts val="1400"/>
              </a:spcAft>
            </a:pPr>
            <a:r>
              <a:rPr lang="es-ES" sz="1200">
                <a:solidFill>
                  <a:srgbClr val="646E78"/>
                </a:solidFill>
                <a:latin typeface="Arial" panose="020B0604020202020204" pitchFamily="34" charset="0"/>
              </a:rPr>
              <a:t>Se limitará al máximo el acceso a la información confidencial por parte del personal del destinatario de la misma, o del personal de aquellos terceros a los que Minsait haya autorizado a acceder a la información confidencial, limitándose únicamente a aquellas personas cuyo acceso resulte estrictamente necesario, y debiendo el destinatario de la información confidencial garantizar que informa a dichas personas del carácter confidencial y propietario de la información así como del Propósito, asegurando que dicho personal trata la información confidencial única y exclusivamente para el Propósito, y absteniéndose de toda divulgación. Una vez finalizado o concluido el Propósito, el cliente debe restituir a Minsait toda la información confidencial sin conservar ninguna copia de la misma, no pudiendo utilizar de ninguna manera, ni para ningún fin la información confidencial y/o propietaria facilitada por Minsait salvo que haya sido autorizado para ello previa y expresamente por escrito por Minsait.</a:t>
            </a:r>
          </a:p>
          <a:p>
            <a:pPr>
              <a:lnSpc>
                <a:spcPct val="100000"/>
              </a:lnSpc>
              <a:spcAft>
                <a:spcPts val="1400"/>
              </a:spcAft>
            </a:pPr>
            <a:r>
              <a:rPr lang="es-ES" sz="1200">
                <a:solidFill>
                  <a:srgbClr val="646E78"/>
                </a:solidFill>
                <a:latin typeface="Arial" panose="020B0604020202020204" pitchFamily="34" charset="0"/>
              </a:rPr>
              <a:t>El destinatario de la información confidencial, después de finalizado el Propósito, no podrá utilizar de ninguna manera ni para ningún fin la información confidencial y/o propietaria facilitada por Minsait.</a:t>
            </a:r>
          </a:p>
          <a:p>
            <a:pPr>
              <a:lnSpc>
                <a:spcPct val="100000"/>
              </a:lnSpc>
              <a:spcAft>
                <a:spcPts val="1400"/>
              </a:spcAft>
            </a:pPr>
            <a:r>
              <a:rPr lang="es-ES" sz="1200">
                <a:solidFill>
                  <a:srgbClr val="646E78"/>
                </a:solidFill>
                <a:latin typeface="Arial" panose="020B0604020202020204" pitchFamily="34" charset="0"/>
              </a:rPr>
              <a:t>Copyright © 202</a:t>
            </a:r>
            <a:r>
              <a:rPr lang="es-ES" sz="1200" baseline="0">
                <a:solidFill>
                  <a:srgbClr val="646E78"/>
                </a:solidFill>
                <a:latin typeface="Arial" panose="020B0604020202020204" pitchFamily="34" charset="0"/>
              </a:rPr>
              <a:t>  </a:t>
            </a:r>
            <a:r>
              <a:rPr lang="es-ES" sz="1200">
                <a:solidFill>
                  <a:srgbClr val="646E78"/>
                </a:solidFill>
                <a:latin typeface="Arial" panose="020B0604020202020204" pitchFamily="34" charset="0"/>
              </a:rPr>
              <a:t> Minsait. Todos los derechos reservados. España</a:t>
            </a:r>
          </a:p>
        </p:txBody>
      </p:sp>
      <p:pic>
        <p:nvPicPr>
          <p:cNvPr id="6" name="Imagen 5">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7523" y="6381328"/>
            <a:ext cx="1074901" cy="248392"/>
          </a:xfrm>
          <a:prstGeom prst="rect">
            <a:avLst/>
          </a:prstGeom>
        </p:spPr>
      </p:pic>
      <p:pic>
        <p:nvPicPr>
          <p:cNvPr id="7" name="Imagen 6">
            <a:extLst>
              <a:ext uri="{FF2B5EF4-FFF2-40B4-BE49-F238E27FC236}">
                <a16:creationId xmlns:a16="http://schemas.microsoft.com/office/drawing/2014/main" id="{57AA245C-134F-EB49-90BA-678E5983EA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
        <p:nvSpPr>
          <p:cNvPr id="5" name="Marcador de texto 12"/>
          <p:cNvSpPr>
            <a:spLocks noGrp="1"/>
          </p:cNvSpPr>
          <p:nvPr>
            <p:ph type="body" sz="quarter" idx="12" hasCustomPrompt="1"/>
          </p:nvPr>
        </p:nvSpPr>
        <p:spPr>
          <a:xfrm>
            <a:off x="3091762" y="5346000"/>
            <a:ext cx="102592" cy="184666"/>
          </a:xfrm>
          <a:prstGeom prst="rect">
            <a:avLst/>
          </a:prstGeom>
          <a:noFill/>
        </p:spPr>
        <p:txBody>
          <a:bodyPr wrap="none" lIns="0" tIns="0" rIns="0" bIns="0" anchor="t" anchorCtr="0">
            <a:noAutofit/>
          </a:bodyPr>
          <a:lstStyle>
            <a:lvl1pPr marL="0" indent="0" algn="l">
              <a:lnSpc>
                <a:spcPct val="100000"/>
              </a:lnSpc>
              <a:spcBef>
                <a:spcPts val="0"/>
              </a:spcBef>
              <a:buNone/>
              <a:defRPr sz="1200">
                <a:solidFill>
                  <a:srgbClr val="646E78"/>
                </a:solidFill>
                <a:latin typeface="Arial" panose="020B0604020202020204" pitchFamily="34" charset="0"/>
                <a:cs typeface="Arial" panose="020B0604020202020204" pitchFamily="34" charset="0"/>
              </a:defRPr>
            </a:lvl1pPr>
            <a:lvl2pPr marL="385786" indent="0">
              <a:buNone/>
              <a:defRPr/>
            </a:lvl2pPr>
            <a:lvl3pPr marL="771572" indent="0">
              <a:buNone/>
              <a:defRPr/>
            </a:lvl3pPr>
            <a:lvl4pPr marL="1157356" indent="0">
              <a:buNone/>
              <a:defRPr/>
            </a:lvl4pPr>
            <a:lvl5pPr marL="1543142" indent="0">
              <a:buNone/>
              <a:defRPr/>
            </a:lvl5pPr>
          </a:lstStyle>
          <a:p>
            <a:pPr lvl="0"/>
            <a:r>
              <a:rPr lang="es-ES"/>
              <a:t>X</a:t>
            </a:r>
          </a:p>
        </p:txBody>
      </p:sp>
      <p:sp>
        <p:nvSpPr>
          <p:cNvPr id="8" name="Marcador de texto 12"/>
          <p:cNvSpPr>
            <a:spLocks noGrp="1"/>
          </p:cNvSpPr>
          <p:nvPr>
            <p:ph type="body" sz="quarter" idx="13" hasCustomPrompt="1"/>
          </p:nvPr>
        </p:nvSpPr>
        <p:spPr>
          <a:xfrm>
            <a:off x="2378207" y="5589240"/>
            <a:ext cx="5935300" cy="154604"/>
          </a:xfrm>
          <a:prstGeom prst="rect">
            <a:avLst/>
          </a:prstGeom>
          <a:noFill/>
        </p:spPr>
        <p:txBody>
          <a:bodyPr lIns="720000" tIns="0" rIns="936000" bIns="0" anchor="ctr" anchorCtr="0"/>
          <a:lstStyle>
            <a:lvl1pPr marL="0" indent="0" algn="l">
              <a:lnSpc>
                <a:spcPct val="100000"/>
              </a:lnSpc>
              <a:spcBef>
                <a:spcPts val="0"/>
              </a:spcBef>
              <a:buNone/>
              <a:defRPr sz="1200" baseline="0">
                <a:solidFill>
                  <a:srgbClr val="FF0000"/>
                </a:solidFill>
                <a:latin typeface="Arial" panose="020B0604020202020204" pitchFamily="34" charset="0"/>
                <a:cs typeface="Arial" panose="020B0604020202020204" pitchFamily="34" charset="0"/>
              </a:defRPr>
            </a:lvl1pPr>
            <a:lvl2pPr marL="385786" indent="0">
              <a:buNone/>
              <a:defRPr/>
            </a:lvl2pPr>
            <a:lvl3pPr marL="771572" indent="0">
              <a:buNone/>
              <a:defRPr/>
            </a:lvl3pPr>
            <a:lvl4pPr marL="1157356" indent="0">
              <a:buNone/>
              <a:defRPr/>
            </a:lvl4pPr>
            <a:lvl5pPr marL="1543142" indent="0">
              <a:buNone/>
              <a:defRPr/>
            </a:lvl5pPr>
          </a:lstStyle>
          <a:p>
            <a:pPr lvl="0"/>
            <a:r>
              <a:rPr lang="es-ES"/>
              <a:t>X: Añade el año en curso correspondiente y borra esta leyenda</a:t>
            </a:r>
          </a:p>
        </p:txBody>
      </p:sp>
    </p:spTree>
    <p:extLst>
      <p:ext uri="{BB962C8B-B14F-4D97-AF65-F5344CB8AC3E}">
        <p14:creationId xmlns:p14="http://schemas.microsoft.com/office/powerpoint/2010/main" val="1355235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 n2_Morad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2</a:t>
            </a:r>
            <a:endParaRPr lang="en-US"/>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2479449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dea Prinicpal_Gris">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tx1"/>
                </a:solidFill>
                <a:latin typeface="Georgia" panose="02040502050405020303" pitchFamily="18" charset="0"/>
              </a:defRPr>
            </a:lvl1pPr>
          </a:lstStyle>
          <a:p>
            <a:r>
              <a:rPr lang="es-ES"/>
              <a:t>Haga clic para un texto destacado o una idea principal</a:t>
            </a:r>
            <a:endParaRPr lang="en-US"/>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latin typeface="Arial" panose="020B0604020202020204" pitchFamily="34" charset="0"/>
              </a:rPr>
              <a:pPr algn="r"/>
              <a:t>‹#›</a:t>
            </a:fld>
            <a:endParaRPr lang="es-ES" sz="1066">
              <a:solidFill>
                <a:schemeClr val="tx1"/>
              </a:solidFill>
              <a:latin typeface="Arial" panose="020B0604020202020204" pitchFamily="34" charset="0"/>
            </a:endParaRPr>
          </a:p>
        </p:txBody>
      </p:sp>
      <p:pic>
        <p:nvPicPr>
          <p:cNvPr id="6" name="Imagen 5">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7" name="Imagen 6">
            <a:extLst>
              <a:ext uri="{FF2B5EF4-FFF2-40B4-BE49-F238E27FC236}">
                <a16:creationId xmlns:a16="http://schemas.microsoft.com/office/drawing/2014/main" id="{57AA245C-134F-EB49-90BA-678E5983EA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403722187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dea principal. Piel">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bg1"/>
                </a:solidFill>
                <a:latin typeface="Georgia" panose="02040502050405020303" pitchFamily="18" charset="0"/>
              </a:defRPr>
            </a:lvl1pPr>
          </a:lstStyle>
          <a:p>
            <a:r>
              <a:rPr lang="es-ES"/>
              <a:t>Haga clic para un texto destacado o una idea principal</a:t>
            </a:r>
            <a:endParaRPr lang="en-US"/>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3897" rtl="0" eaLnBrk="1" fontAlgn="auto" latinLnBrk="0" hangingPunct="1">
              <a:lnSpc>
                <a:spcPct val="100000"/>
              </a:lnSpc>
              <a:spcBef>
                <a:spcPts val="0"/>
              </a:spcBef>
              <a:spcAft>
                <a:spcPts val="0"/>
              </a:spcAft>
              <a:buClrTx/>
              <a:buSzTx/>
              <a:buFontTx/>
              <a:buNone/>
              <a:tabLst/>
              <a:defRPr/>
            </a:pPr>
            <a:fld id="{A5078871-D93F-4D40-B540-DC74CFDF655C}" type="slidenum">
              <a:rPr kumimoji="0" lang="es-ES" sz="1066" b="0" i="0" u="none" strike="noStrike" kern="1200" cap="none" spc="0" normalizeH="0" baseline="0" noProof="0" smtClean="0">
                <a:ln>
                  <a:noFill/>
                </a:ln>
                <a:solidFill>
                  <a:srgbClr val="1A3B47"/>
                </a:solidFill>
                <a:effectLst/>
                <a:uLnTx/>
                <a:uFillTx/>
                <a:latin typeface="Arial" panose="020B0604020202020204" pitchFamily="34" charset="0"/>
                <a:ea typeface="+mn-ea"/>
                <a:cs typeface="+mn-cs"/>
              </a:rPr>
              <a:pPr marL="0" marR="0" lvl="0" indent="0" algn="r" defTabSz="913897" rtl="0" eaLnBrk="1" fontAlgn="auto" latinLnBrk="0" hangingPunct="1">
                <a:lnSpc>
                  <a:spcPct val="100000"/>
                </a:lnSpc>
                <a:spcBef>
                  <a:spcPts val="0"/>
                </a:spcBef>
                <a:spcAft>
                  <a:spcPts val="0"/>
                </a:spcAft>
                <a:buClrTx/>
                <a:buSzTx/>
                <a:buFontTx/>
                <a:buNone/>
                <a:tabLst/>
                <a:defRPr/>
              </a:pPr>
              <a:t>‹#›</a:t>
            </a:fld>
            <a:endParaRPr kumimoji="0" lang="es-ES" sz="1066" b="0" i="0" u="none" strike="noStrike" kern="1200" cap="none" spc="0" normalizeH="0" baseline="0" noProof="0">
              <a:ln>
                <a:noFill/>
              </a:ln>
              <a:solidFill>
                <a:srgbClr val="1A3B47"/>
              </a:solidFill>
              <a:effectLst/>
              <a:uLnTx/>
              <a:uFillTx/>
              <a:latin typeface="Arial" panose="020B0604020202020204" pitchFamily="34" charset="0"/>
              <a:ea typeface="+mn-ea"/>
              <a:cs typeface="+mn-cs"/>
            </a:endParaRPr>
          </a:p>
        </p:txBody>
      </p:sp>
      <p:pic>
        <p:nvPicPr>
          <p:cNvPr id="6" name="Imagen 5">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7" name="Imagen 6">
            <a:extLst>
              <a:ext uri="{FF2B5EF4-FFF2-40B4-BE49-F238E27FC236}">
                <a16:creationId xmlns:a16="http://schemas.microsoft.com/office/drawing/2014/main" id="{57AA245C-134F-EB49-90BA-678E5983EA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416495967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dea principal. Grafito">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tx1"/>
                </a:solidFill>
                <a:latin typeface="Georgia" panose="02040502050405020303" pitchFamily="18" charset="0"/>
              </a:defRPr>
            </a:lvl1pPr>
          </a:lstStyle>
          <a:p>
            <a:r>
              <a:rPr lang="es-ES"/>
              <a:t>Haga clic para un texto destacado o una idea principal</a:t>
            </a:r>
            <a:endParaRPr lang="en-US"/>
          </a:p>
        </p:txBody>
      </p:sp>
      <p:sp>
        <p:nvSpPr>
          <p:cNvPr id="7"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latin typeface="Arial" panose="020B0604020202020204" pitchFamily="34" charset="0"/>
              </a:rPr>
              <a:pPr algn="r"/>
              <a:t>‹#›</a:t>
            </a:fld>
            <a:endParaRPr lang="es-ES" sz="1066">
              <a:solidFill>
                <a:schemeClr val="tx1"/>
              </a:solidFill>
              <a:latin typeface="Arial" panose="020B0604020202020204" pitchFamily="34" charset="0"/>
            </a:endParaRPr>
          </a:p>
        </p:txBody>
      </p:sp>
      <p:pic>
        <p:nvPicPr>
          <p:cNvPr id="6" name="Imagen 5">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9" name="Imagen 8">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74964780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dea principal. Amarillo">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bg1"/>
                </a:solidFill>
                <a:latin typeface="Georgia" panose="02040502050405020303" pitchFamily="18" charset="0"/>
              </a:defRPr>
            </a:lvl1pPr>
          </a:lstStyle>
          <a:p>
            <a:r>
              <a:rPr lang="es-ES"/>
              <a:t>Haga clic para un texto destacado o una idea principal</a:t>
            </a:r>
            <a:endParaRPr lang="en-US"/>
          </a:p>
        </p:txBody>
      </p:sp>
      <p:sp>
        <p:nvSpPr>
          <p:cNvPr id="14"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3897" rtl="0" eaLnBrk="1" fontAlgn="auto" latinLnBrk="0" hangingPunct="1">
              <a:lnSpc>
                <a:spcPct val="100000"/>
              </a:lnSpc>
              <a:spcBef>
                <a:spcPts val="0"/>
              </a:spcBef>
              <a:spcAft>
                <a:spcPts val="0"/>
              </a:spcAft>
              <a:buClrTx/>
              <a:buSzTx/>
              <a:buFontTx/>
              <a:buNone/>
              <a:tabLst/>
              <a:defRPr/>
            </a:pPr>
            <a:fld id="{A5078871-D93F-4D40-B540-DC74CFDF655C}" type="slidenum">
              <a:rPr kumimoji="0" lang="es-ES" sz="1066" b="0" i="0" u="none" strike="noStrike" kern="1200" cap="none" spc="0" normalizeH="0" baseline="0" noProof="0" smtClean="0">
                <a:ln>
                  <a:noFill/>
                </a:ln>
                <a:solidFill>
                  <a:srgbClr val="1A3B47"/>
                </a:solidFill>
                <a:effectLst/>
                <a:uLnTx/>
                <a:uFillTx/>
                <a:latin typeface="Arial" panose="020B0604020202020204" pitchFamily="34" charset="0"/>
                <a:ea typeface="+mn-ea"/>
                <a:cs typeface="+mn-cs"/>
              </a:rPr>
              <a:pPr marL="0" marR="0" lvl="0" indent="0" algn="r" defTabSz="913897" rtl="0" eaLnBrk="1" fontAlgn="auto" latinLnBrk="0" hangingPunct="1">
                <a:lnSpc>
                  <a:spcPct val="100000"/>
                </a:lnSpc>
                <a:spcBef>
                  <a:spcPts val="0"/>
                </a:spcBef>
                <a:spcAft>
                  <a:spcPts val="0"/>
                </a:spcAft>
                <a:buClrTx/>
                <a:buSzTx/>
                <a:buFontTx/>
                <a:buNone/>
                <a:tabLst/>
                <a:defRPr/>
              </a:pPr>
              <a:t>‹#›</a:t>
            </a:fld>
            <a:endParaRPr kumimoji="0" lang="es-ES" sz="1066" b="0" i="0" u="none" strike="noStrike" kern="1200" cap="none" spc="0" normalizeH="0" baseline="0" noProof="0">
              <a:ln>
                <a:noFill/>
              </a:ln>
              <a:solidFill>
                <a:srgbClr val="1A3B47"/>
              </a:solidFill>
              <a:effectLst/>
              <a:uLnTx/>
              <a:uFillTx/>
              <a:latin typeface="Arial" panose="020B0604020202020204" pitchFamily="34" charset="0"/>
              <a:ea typeface="+mn-ea"/>
              <a:cs typeface="+mn-cs"/>
            </a:endParaRPr>
          </a:p>
        </p:txBody>
      </p:sp>
      <p:pic>
        <p:nvPicPr>
          <p:cNvPr id="7" name="Imagen 6">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9" name="Imagen 8">
            <a:extLst>
              <a:ext uri="{FF2B5EF4-FFF2-40B4-BE49-F238E27FC236}">
                <a16:creationId xmlns:a16="http://schemas.microsoft.com/office/drawing/2014/main" id="{57AA245C-134F-EB49-90BA-678E5983EA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962673041"/>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dea principal. Naranj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8"/>
            <a:ext cx="9475766" cy="5269827"/>
          </a:xfrm>
          <a:prstGeom prst="rect">
            <a:avLst/>
          </a:prstGeom>
        </p:spPr>
        <p:txBody>
          <a:bodyPr vert="horz" lIns="0" tIns="0" rIns="0" bIns="0" rtlCol="0" anchor="t">
            <a:noAutofit/>
          </a:bodyPr>
          <a:lstStyle>
            <a:lvl1pPr>
              <a:defRPr sz="3198">
                <a:solidFill>
                  <a:schemeClr val="tx1"/>
                </a:solidFill>
                <a:latin typeface="Georgia" panose="02040502050405020303" pitchFamily="18" charset="0"/>
              </a:defRPr>
            </a:lvl1pPr>
          </a:lstStyle>
          <a:p>
            <a:r>
              <a:rPr lang="es-ES"/>
              <a:t>Haga clic para un texto destacado o una idea principal</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latin typeface="Arial" panose="020B0604020202020204" pitchFamily="34" charset="0"/>
              </a:rPr>
              <a:pPr algn="r"/>
              <a:t>‹#›</a:t>
            </a:fld>
            <a:endParaRPr lang="es-ES" sz="1066">
              <a:solidFill>
                <a:schemeClr val="tx1"/>
              </a:solidFill>
              <a:latin typeface="Arial" panose="020B0604020202020204" pitchFamily="34" charset="0"/>
            </a:endParaRPr>
          </a:p>
        </p:txBody>
      </p:sp>
      <p:pic>
        <p:nvPicPr>
          <p:cNvPr id="7" name="Imagen 6">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9" name="Imagen 8">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158782627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dea principal. Ros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latin typeface="Georgia" panose="02040502050405020303" pitchFamily="18" charset="0"/>
              </a:defRPr>
            </a:lvl1pPr>
          </a:lstStyle>
          <a:p>
            <a:r>
              <a:rPr lang="es-ES"/>
              <a:t>Haga clic para un texto destacado o una idea principal</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latin typeface="Arial" panose="020B0604020202020204" pitchFamily="34" charset="0"/>
              </a:rPr>
              <a:pPr algn="r"/>
              <a:t>‹#›</a:t>
            </a:fld>
            <a:endParaRPr lang="es-ES" sz="1066">
              <a:solidFill>
                <a:schemeClr val="tx1"/>
              </a:solidFill>
              <a:latin typeface="Arial" panose="020B0604020202020204" pitchFamily="34" charset="0"/>
            </a:endParaRPr>
          </a:p>
        </p:txBody>
      </p:sp>
      <p:pic>
        <p:nvPicPr>
          <p:cNvPr id="7" name="Imagen 6">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9" name="Imagen 8">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379751139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dea principal. Verde">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latin typeface="Georgia" panose="02040502050405020303" pitchFamily="18" charset="0"/>
              </a:defRPr>
            </a:lvl1pPr>
          </a:lstStyle>
          <a:p>
            <a:r>
              <a:rPr lang="es-ES"/>
              <a:t>Haga clic para un texto destacado o una idea principal</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latin typeface="Arial" panose="020B0604020202020204" pitchFamily="34" charset="0"/>
              </a:rPr>
              <a:pPr algn="r"/>
              <a:t>‹#›</a:t>
            </a:fld>
            <a:endParaRPr lang="es-ES" sz="1066">
              <a:solidFill>
                <a:schemeClr val="tx1"/>
              </a:solidFill>
              <a:latin typeface="Arial" panose="020B0604020202020204" pitchFamily="34" charset="0"/>
            </a:endParaRPr>
          </a:p>
        </p:txBody>
      </p:sp>
      <p:pic>
        <p:nvPicPr>
          <p:cNvPr id="7" name="Imagen 6">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9" name="Imagen 8">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339132319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dea principal. Azul">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8"/>
            <a:ext cx="9475766" cy="5269827"/>
          </a:xfrm>
          <a:prstGeom prst="rect">
            <a:avLst/>
          </a:prstGeom>
        </p:spPr>
        <p:txBody>
          <a:bodyPr vert="horz" lIns="0" tIns="0" rIns="0" bIns="0" rtlCol="0" anchor="t">
            <a:noAutofit/>
          </a:bodyPr>
          <a:lstStyle>
            <a:lvl1pPr>
              <a:defRPr sz="3198">
                <a:solidFill>
                  <a:schemeClr val="tx1"/>
                </a:solidFill>
                <a:latin typeface="Georgia" panose="02040502050405020303" pitchFamily="18" charset="0"/>
              </a:defRPr>
            </a:lvl1pPr>
          </a:lstStyle>
          <a:p>
            <a:r>
              <a:rPr lang="es-ES"/>
              <a:t>Haga clic para un texto destacado o una idea principal</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latin typeface="Arial" panose="020B0604020202020204" pitchFamily="34" charset="0"/>
              </a:rPr>
              <a:pPr algn="r"/>
              <a:t>‹#›</a:t>
            </a:fld>
            <a:endParaRPr lang="es-ES" sz="1066">
              <a:solidFill>
                <a:schemeClr val="tx1"/>
              </a:solidFill>
              <a:latin typeface="Arial" panose="020B0604020202020204" pitchFamily="34" charset="0"/>
            </a:endParaRPr>
          </a:p>
        </p:txBody>
      </p:sp>
      <p:pic>
        <p:nvPicPr>
          <p:cNvPr id="7" name="Imagen 6">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9" name="Imagen 8">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2636823305"/>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dea principal. Morado">
    <p:bg>
      <p:bgRef idx="1001">
        <a:schemeClr val="bg2"/>
      </p:bgRef>
    </p:bg>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3393252540"/>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4" name="Objeto 3"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3" name="Rectángulo 2"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a:endParaRPr>
          </a:p>
        </p:txBody>
      </p:sp>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latin typeface="Georgia" panose="02040502050405020303" pitchFamily="18" charset="0"/>
              </a:defRPr>
            </a:lvl1pPr>
          </a:lstStyle>
          <a:p>
            <a:r>
              <a:rPr lang="es-ES"/>
              <a:t>Haga clic para un texto destacado o una idea principal</a:t>
            </a:r>
            <a:endParaRPr lang="en-US"/>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latin typeface="Arial" panose="020B0604020202020204" pitchFamily="34" charset="0"/>
              </a:rPr>
              <a:pPr algn="r"/>
              <a:t>‹#›</a:t>
            </a:fld>
            <a:endParaRPr lang="es-ES" sz="1066">
              <a:solidFill>
                <a:schemeClr val="tx1"/>
              </a:solidFill>
              <a:latin typeface="Arial" panose="020B0604020202020204" pitchFamily="34" charset="0"/>
            </a:endParaRPr>
          </a:p>
        </p:txBody>
      </p:sp>
      <p:pic>
        <p:nvPicPr>
          <p:cNvPr id="9" name="Imagen 8">
            <a:extLst>
              <a:ext uri="{FF2B5EF4-FFF2-40B4-BE49-F238E27FC236}">
                <a16:creationId xmlns:a16="http://schemas.microsoft.com/office/drawing/2014/main" id="{EE197712-7F38-BD40-B41B-21C405659AF5}"/>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0" name="Imagen 9">
            <a:extLst>
              <a:ext uri="{FF2B5EF4-FFF2-40B4-BE49-F238E27FC236}">
                <a16:creationId xmlns:a16="http://schemas.microsoft.com/office/drawing/2014/main" id="{57AA245C-134F-EB49-90BA-678E5983EABD}"/>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127512133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ice">
    <p:bg>
      <p:bgRef idx="1001">
        <a:schemeClr val="bg2"/>
      </p:bgRef>
    </p:bg>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336000" y="645587"/>
            <a:ext cx="11017800" cy="863601"/>
          </a:xfrm>
          <a:prstGeom prst="rect">
            <a:avLst/>
          </a:prstGeom>
        </p:spPr>
        <p:txBody>
          <a:bodyPr lIns="0" tIns="0" rIns="0" bIns="0"/>
          <a:lstStyle>
            <a:lvl1pPr>
              <a:defRPr sz="2798">
                <a:latin typeface="Georgia" panose="02040502050405020303" pitchFamily="18" charset="0"/>
              </a:defRPr>
            </a:lvl1pPr>
          </a:lstStyle>
          <a:p>
            <a:r>
              <a:rPr lang="es-ES"/>
              <a:t>Índice</a:t>
            </a:r>
          </a:p>
        </p:txBody>
      </p:sp>
      <p:sp>
        <p:nvSpPr>
          <p:cNvPr id="4" name="Forma libre 3">
            <a:extLst>
              <a:ext uri="{FF2B5EF4-FFF2-40B4-BE49-F238E27FC236}">
                <a16:creationId xmlns:a16="http://schemas.microsoft.com/office/drawing/2014/main" id="{F6C55DCE-A9B0-2243-80CD-2F30EC5EF5A4}"/>
              </a:ext>
            </a:extLst>
          </p:cNvPr>
          <p:cNvSpPr/>
          <p:nvPr userDrawn="1"/>
        </p:nvSpPr>
        <p:spPr>
          <a:xfrm>
            <a:off x="4328250" y="2232949"/>
            <a:ext cx="7939453" cy="475759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1004426 w 3575725"/>
              <a:gd name="connsiteY4" fmla="*/ 3134611 h 3139345"/>
              <a:gd name="connsiteX5" fmla="*/ 0 w 3575725"/>
              <a:gd name="connsiteY5" fmla="*/ 2126285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2606583 w 3575725"/>
              <a:gd name="connsiteY4" fmla="*/ 2141725 h 3139345"/>
              <a:gd name="connsiteX5" fmla="*/ 0 w 3575725"/>
              <a:gd name="connsiteY5" fmla="*/ 2126285 h 3139345"/>
              <a:gd name="connsiteX0" fmla="*/ 0 w 3575725"/>
              <a:gd name="connsiteY0" fmla="*/ 2126285 h 2142697"/>
              <a:gd name="connsiteX1" fmla="*/ 1945 w 3575725"/>
              <a:gd name="connsiteY1" fmla="*/ 1021080 h 2142697"/>
              <a:gd name="connsiteX2" fmla="*/ 3575725 w 3575725"/>
              <a:gd name="connsiteY2" fmla="*/ 0 h 2142697"/>
              <a:gd name="connsiteX3" fmla="*/ 3574752 w 3575725"/>
              <a:gd name="connsiteY3" fmla="*/ 2142697 h 2142697"/>
              <a:gd name="connsiteX4" fmla="*/ 2606583 w 3575725"/>
              <a:gd name="connsiteY4" fmla="*/ 2141725 h 2142697"/>
              <a:gd name="connsiteX5" fmla="*/ 0 w 3575725"/>
              <a:gd name="connsiteY5" fmla="*/ 2126285 h 214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5725" h="2142697">
                <a:moveTo>
                  <a:pt x="0" y="2126285"/>
                </a:moveTo>
                <a:cubicBezTo>
                  <a:pt x="3156" y="1423160"/>
                  <a:pt x="-1211" y="1724205"/>
                  <a:pt x="1945" y="1021080"/>
                </a:cubicBezTo>
                <a:lnTo>
                  <a:pt x="3575725" y="0"/>
                </a:lnTo>
                <a:cubicBezTo>
                  <a:pt x="3575401" y="714232"/>
                  <a:pt x="3575076" y="1428465"/>
                  <a:pt x="3574752" y="2142697"/>
                </a:cubicBezTo>
                <a:lnTo>
                  <a:pt x="2606583" y="2141725"/>
                </a:lnTo>
                <a:lnTo>
                  <a:pt x="0" y="212628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5" name="Forma libre 4">
            <a:extLst>
              <a:ext uri="{FF2B5EF4-FFF2-40B4-BE49-F238E27FC236}">
                <a16:creationId xmlns:a16="http://schemas.microsoft.com/office/drawing/2014/main" id="{00D88BD8-9E72-844D-A3E4-A145CC1FC878}"/>
              </a:ext>
            </a:extLst>
          </p:cNvPr>
          <p:cNvSpPr/>
          <p:nvPr userDrawn="1"/>
        </p:nvSpPr>
        <p:spPr>
          <a:xfrm>
            <a:off x="2796363" y="894269"/>
            <a:ext cx="7956155" cy="609627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2736231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448410 w 3583247"/>
              <a:gd name="connsiteY4" fmla="*/ 2740388 h 3139345"/>
              <a:gd name="connsiteX5" fmla="*/ 0 w 3583247"/>
              <a:gd name="connsiteY5" fmla="*/ 2736231 h 3139345"/>
              <a:gd name="connsiteX0" fmla="*/ 0 w 3583247"/>
              <a:gd name="connsiteY0" fmla="*/ 2736231 h 2740388"/>
              <a:gd name="connsiteX1" fmla="*/ 9467 w 3583247"/>
              <a:gd name="connsiteY1" fmla="*/ 1021080 h 2740388"/>
              <a:gd name="connsiteX2" fmla="*/ 3583247 w 3583247"/>
              <a:gd name="connsiteY2" fmla="*/ 0 h 2740388"/>
              <a:gd name="connsiteX3" fmla="*/ 3557394 w 3583247"/>
              <a:gd name="connsiteY3" fmla="*/ 2738082 h 2740388"/>
              <a:gd name="connsiteX4" fmla="*/ 1448410 w 3583247"/>
              <a:gd name="connsiteY4" fmla="*/ 2740388 h 2740388"/>
              <a:gd name="connsiteX5" fmla="*/ 0 w 3583247"/>
              <a:gd name="connsiteY5" fmla="*/ 2736231 h 2740388"/>
              <a:gd name="connsiteX0" fmla="*/ 0 w 3583247"/>
              <a:gd name="connsiteY0" fmla="*/ 2736231 h 2745604"/>
              <a:gd name="connsiteX1" fmla="*/ 9467 w 3583247"/>
              <a:gd name="connsiteY1" fmla="*/ 1021080 h 2745604"/>
              <a:gd name="connsiteX2" fmla="*/ 3583247 w 3583247"/>
              <a:gd name="connsiteY2" fmla="*/ 0 h 2745604"/>
              <a:gd name="connsiteX3" fmla="*/ 3579960 w 3583247"/>
              <a:gd name="connsiteY3" fmla="*/ 2745604 h 2745604"/>
              <a:gd name="connsiteX4" fmla="*/ 1448410 w 3583247"/>
              <a:gd name="connsiteY4" fmla="*/ 2740388 h 2745604"/>
              <a:gd name="connsiteX5" fmla="*/ 0 w 3583247"/>
              <a:gd name="connsiteY5" fmla="*/ 2736231 h 274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2745604">
                <a:moveTo>
                  <a:pt x="0" y="2736231"/>
                </a:moveTo>
                <a:cubicBezTo>
                  <a:pt x="3156" y="2033106"/>
                  <a:pt x="6311" y="1724205"/>
                  <a:pt x="9467" y="1021080"/>
                </a:cubicBezTo>
                <a:lnTo>
                  <a:pt x="3583247" y="0"/>
                </a:lnTo>
                <a:cubicBezTo>
                  <a:pt x="3582151" y="915201"/>
                  <a:pt x="3581056" y="1830403"/>
                  <a:pt x="3579960" y="2745604"/>
                </a:cubicBezTo>
                <a:lnTo>
                  <a:pt x="1448410" y="2740388"/>
                </a:lnTo>
                <a:lnTo>
                  <a:pt x="0" y="273623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6" name="Forma libre 5">
            <a:extLst>
              <a:ext uri="{FF2B5EF4-FFF2-40B4-BE49-F238E27FC236}">
                <a16:creationId xmlns:a16="http://schemas.microsoft.com/office/drawing/2014/main" id="{95D2642E-B667-424F-952B-3431D2440BB5}"/>
              </a:ext>
            </a:extLst>
          </p:cNvPr>
          <p:cNvSpPr/>
          <p:nvPr userDrawn="1"/>
        </p:nvSpPr>
        <p:spPr>
          <a:xfrm>
            <a:off x="-92286" y="20016"/>
            <a:ext cx="8259460" cy="6970525"/>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3139345">
                <a:moveTo>
                  <a:pt x="0" y="3130454"/>
                </a:moveTo>
                <a:cubicBezTo>
                  <a:pt x="3156" y="2427329"/>
                  <a:pt x="6311" y="1724205"/>
                  <a:pt x="9467" y="1021080"/>
                </a:cubicBezTo>
                <a:lnTo>
                  <a:pt x="3583247" y="0"/>
                </a:lnTo>
                <a:lnTo>
                  <a:pt x="3578513" y="3139345"/>
                </a:lnTo>
                <a:lnTo>
                  <a:pt x="1011948" y="3134611"/>
                </a:lnTo>
                <a:lnTo>
                  <a:pt x="0" y="31304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3" name="Marcador de texto 2"/>
          <p:cNvSpPr>
            <a:spLocks noGrp="1"/>
          </p:cNvSpPr>
          <p:nvPr>
            <p:ph type="body" sz="quarter" idx="10" hasCustomPrompt="1"/>
          </p:nvPr>
        </p:nvSpPr>
        <p:spPr>
          <a:xfrm>
            <a:off x="336000" y="2444755"/>
            <a:ext cx="5760000" cy="3577167"/>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Capítulo</a:t>
            </a:r>
          </a:p>
          <a:p>
            <a:pPr lvl="0"/>
            <a:endParaRPr lang="es-ES"/>
          </a:p>
          <a:p>
            <a:pPr lvl="0"/>
            <a:endParaRPr lang="es-ES"/>
          </a:p>
        </p:txBody>
      </p:sp>
      <p:pic>
        <p:nvPicPr>
          <p:cNvPr id="13" name="Imagen 12">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837523" y="6381328"/>
            <a:ext cx="1074901" cy="248392"/>
          </a:xfrm>
          <a:prstGeom prst="rect">
            <a:avLst/>
          </a:prstGeom>
        </p:spPr>
      </p:pic>
      <p:pic>
        <p:nvPicPr>
          <p:cNvPr id="14" name="Imagen 13">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287511132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aranj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1623716723"/>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latin typeface="Arial" panose="020B0604020202020204" pitchFamily="34" charset="0"/>
              </a:endParaRPr>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pic>
        <p:nvPicPr>
          <p:cNvPr id="16" name="Imagen 15">
            <a:extLst>
              <a:ext uri="{FF2B5EF4-FFF2-40B4-BE49-F238E27FC236}">
                <a16:creationId xmlns:a16="http://schemas.microsoft.com/office/drawing/2014/main" id="{EE197712-7F38-BD40-B41B-21C405659AF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7" name="Imagen 16">
            <a:extLst>
              <a:ext uri="{FF2B5EF4-FFF2-40B4-BE49-F238E27FC236}">
                <a16:creationId xmlns:a16="http://schemas.microsoft.com/office/drawing/2014/main" id="{57AA245C-134F-EB49-90BA-678E5983EAB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31635859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aranj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latin typeface="Arial" panose="020B0604020202020204" pitchFamily="34" charset="0"/>
              </a:endParaRPr>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Tree>
    <p:extLst>
      <p:ext uri="{BB962C8B-B14F-4D97-AF65-F5344CB8AC3E}">
        <p14:creationId xmlns:p14="http://schemas.microsoft.com/office/powerpoint/2010/main" val="40355054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marillo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1"/>
            </p:custDataLst>
            <p:extLst>
              <p:ext uri="{D42A27DB-BD31-4B8C-83A1-F6EECF244321}">
                <p14:modId xmlns:p14="http://schemas.microsoft.com/office/powerpoint/2010/main" val="2527738736"/>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11" name="Objeto 10"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10" name="Rectángulo 9"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5999" y="649095"/>
            <a:ext cx="11521567"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6" name="12 Marcador de texto"/>
          <p:cNvSpPr>
            <a:spLocks noGrp="1"/>
          </p:cNvSpPr>
          <p:nvPr>
            <p:ph type="body" sz="quarter" idx="13"/>
          </p:nvPr>
        </p:nvSpPr>
        <p:spPr>
          <a:xfrm>
            <a:off x="336001" y="357000"/>
            <a:ext cx="11521566"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15" name="Grupo 14"/>
          <p:cNvGrpSpPr/>
          <p:nvPr userDrawn="1"/>
        </p:nvGrpSpPr>
        <p:grpSpPr>
          <a:xfrm>
            <a:off x="10328936" y="6242390"/>
            <a:ext cx="1871531" cy="642611"/>
            <a:chOff x="8064500" y="4790414"/>
            <a:chExt cx="1083150" cy="371911"/>
          </a:xfrm>
        </p:grpSpPr>
        <p:sp>
          <p:nvSpPr>
            <p:cNvPr id="16" name="Forma libre 15">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7"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20"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pic>
        <p:nvPicPr>
          <p:cNvPr id="12" name="Imagen 11">
            <a:extLst>
              <a:ext uri="{FF2B5EF4-FFF2-40B4-BE49-F238E27FC236}">
                <a16:creationId xmlns:a16="http://schemas.microsoft.com/office/drawing/2014/main" id="{EE197712-7F38-BD40-B41B-21C405659AF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22861629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marillo sin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1"/>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11" name="Objeto 10"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10" name="Rectángulo 9"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5999" y="649095"/>
            <a:ext cx="11521567"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6" name="12 Marcador de texto"/>
          <p:cNvSpPr>
            <a:spLocks noGrp="1"/>
          </p:cNvSpPr>
          <p:nvPr>
            <p:ph type="body" sz="quarter" idx="13"/>
          </p:nvPr>
        </p:nvSpPr>
        <p:spPr>
          <a:xfrm>
            <a:off x="336001" y="357000"/>
            <a:ext cx="11521566"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15" name="Grupo 14"/>
          <p:cNvGrpSpPr/>
          <p:nvPr userDrawn="1"/>
        </p:nvGrpSpPr>
        <p:grpSpPr>
          <a:xfrm>
            <a:off x="10328936" y="6242390"/>
            <a:ext cx="1871531" cy="642611"/>
            <a:chOff x="8064500" y="4790414"/>
            <a:chExt cx="1083150" cy="371911"/>
          </a:xfrm>
        </p:grpSpPr>
        <p:sp>
          <p:nvSpPr>
            <p:cNvPr id="16" name="Forma libre 15">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17"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20"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Tree>
    <p:extLst>
      <p:ext uri="{BB962C8B-B14F-4D97-AF65-F5344CB8AC3E}">
        <p14:creationId xmlns:p14="http://schemas.microsoft.com/office/powerpoint/2010/main" val="11064617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os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2389088129"/>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latin typeface="Arial" panose="020B0604020202020204" pitchFamily="34" charset="0"/>
              </a:endParaRPr>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pic>
        <p:nvPicPr>
          <p:cNvPr id="14" name="Imagen 13">
            <a:extLst>
              <a:ext uri="{FF2B5EF4-FFF2-40B4-BE49-F238E27FC236}">
                <a16:creationId xmlns:a16="http://schemas.microsoft.com/office/drawing/2014/main" id="{EE197712-7F38-BD40-B41B-21C405659AF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5" name="Imagen 14">
            <a:extLst>
              <a:ext uri="{FF2B5EF4-FFF2-40B4-BE49-F238E27FC236}">
                <a16:creationId xmlns:a16="http://schemas.microsoft.com/office/drawing/2014/main" id="{57AA245C-134F-EB49-90BA-678E5983EAB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11139203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os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latin typeface="Arial" panose="020B0604020202020204" pitchFamily="34" charset="0"/>
              </a:endParaRPr>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Tree>
    <p:extLst>
      <p:ext uri="{BB962C8B-B14F-4D97-AF65-F5344CB8AC3E}">
        <p14:creationId xmlns:p14="http://schemas.microsoft.com/office/powerpoint/2010/main" val="35777861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erde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3729375130"/>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latin typeface="Arial" panose="020B0604020202020204" pitchFamily="34" charset="0"/>
              </a:endParaRPr>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pic>
        <p:nvPicPr>
          <p:cNvPr id="14" name="Imagen 13">
            <a:extLst>
              <a:ext uri="{FF2B5EF4-FFF2-40B4-BE49-F238E27FC236}">
                <a16:creationId xmlns:a16="http://schemas.microsoft.com/office/drawing/2014/main" id="{EE197712-7F38-BD40-B41B-21C405659AF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5" name="Imagen 14">
            <a:extLst>
              <a:ext uri="{FF2B5EF4-FFF2-40B4-BE49-F238E27FC236}">
                <a16:creationId xmlns:a16="http://schemas.microsoft.com/office/drawing/2014/main" id="{57AA245C-134F-EB49-90BA-678E5983EAB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13141118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de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latin typeface="Arial" panose="020B0604020202020204" pitchFamily="34" charset="0"/>
              </a:endParaRPr>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Tree>
    <p:extLst>
      <p:ext uri="{BB962C8B-B14F-4D97-AF65-F5344CB8AC3E}">
        <p14:creationId xmlns:p14="http://schemas.microsoft.com/office/powerpoint/2010/main" val="2106321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zul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2609400719"/>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latin typeface="Arial" panose="020B0604020202020204" pitchFamily="34" charset="0"/>
              </a:endParaRPr>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pic>
        <p:nvPicPr>
          <p:cNvPr id="14" name="Imagen 13">
            <a:extLst>
              <a:ext uri="{FF2B5EF4-FFF2-40B4-BE49-F238E27FC236}">
                <a16:creationId xmlns:a16="http://schemas.microsoft.com/office/drawing/2014/main" id="{EE197712-7F38-BD40-B41B-21C405659AF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5" name="Imagen 14">
            <a:extLst>
              <a:ext uri="{FF2B5EF4-FFF2-40B4-BE49-F238E27FC236}">
                <a16:creationId xmlns:a16="http://schemas.microsoft.com/office/drawing/2014/main" id="{57AA245C-134F-EB49-90BA-678E5983EAB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40082381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zul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latin typeface="Arial" panose="020B0604020202020204" pitchFamily="34" charset="0"/>
              </a:endParaRPr>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Tree>
    <p:extLst>
      <p:ext uri="{BB962C8B-B14F-4D97-AF65-F5344CB8AC3E}">
        <p14:creationId xmlns:p14="http://schemas.microsoft.com/office/powerpoint/2010/main" val="106714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ierre">
    <p:bg>
      <p:bgPr>
        <a:solidFill>
          <a:schemeClr val="bg2"/>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404837" y="712437"/>
            <a:ext cx="7553833" cy="714581"/>
          </a:xfrm>
          <a:prstGeom prst="rect">
            <a:avLst/>
          </a:prstGeom>
        </p:spPr>
        <p:txBody>
          <a:bodyPr vert="horz" lIns="0" tIns="0" rIns="0" bIns="0" rtlCol="0" anchor="t">
            <a:noAutofit/>
          </a:bodyPr>
          <a:lstStyle>
            <a:lvl1pPr>
              <a:defRPr sz="5330" b="0" i="0">
                <a:solidFill>
                  <a:schemeClr val="tx1"/>
                </a:solidFill>
                <a:latin typeface="Georgia" panose="02040502050405020303" pitchFamily="18" charset="0"/>
              </a:defRPr>
            </a:lvl1pPr>
          </a:lstStyle>
          <a:p>
            <a:r>
              <a:rPr lang="es-ES"/>
              <a:t>Gracias!</a:t>
            </a:r>
            <a:endParaRPr lang="en-US"/>
          </a:p>
        </p:txBody>
      </p:sp>
      <p:sp>
        <p:nvSpPr>
          <p:cNvPr id="3" name="Rectángulo 3">
            <a:extLst>
              <a:ext uri="{FF2B5EF4-FFF2-40B4-BE49-F238E27FC236}">
                <a16:creationId xmlns:a16="http://schemas.microsoft.com/office/drawing/2014/main" id="{A1E39811-A34B-AD46-8ACC-A06DB4D267D0}"/>
              </a:ext>
            </a:extLst>
          </p:cNvPr>
          <p:cNvSpPr/>
          <p:nvPr userDrawn="1"/>
        </p:nvSpPr>
        <p:spPr>
          <a:xfrm>
            <a:off x="7744691" y="3699164"/>
            <a:ext cx="2575779" cy="3810000"/>
          </a:xfrm>
          <a:custGeom>
            <a:avLst/>
            <a:gdLst>
              <a:gd name="connsiteX0" fmla="*/ 0 w 1569027"/>
              <a:gd name="connsiteY0" fmla="*/ 0 h 2857500"/>
              <a:gd name="connsiteX1" fmla="*/ 1569027 w 1569027"/>
              <a:gd name="connsiteY1" fmla="*/ 0 h 2857500"/>
              <a:gd name="connsiteX2" fmla="*/ 1569027 w 1569027"/>
              <a:gd name="connsiteY2" fmla="*/ 2857500 h 2857500"/>
              <a:gd name="connsiteX3" fmla="*/ 0 w 1569027"/>
              <a:gd name="connsiteY3" fmla="*/ 2857500 h 2857500"/>
              <a:gd name="connsiteX4" fmla="*/ 0 w 1569027"/>
              <a:gd name="connsiteY4" fmla="*/ 0 h 2857500"/>
              <a:gd name="connsiteX0" fmla="*/ 0 w 1569027"/>
              <a:gd name="connsiteY0" fmla="*/ 0 h 2857500"/>
              <a:gd name="connsiteX1" fmla="*/ 1558636 w 1569027"/>
              <a:gd name="connsiteY1" fmla="*/ 467591 h 2857500"/>
              <a:gd name="connsiteX2" fmla="*/ 1569027 w 1569027"/>
              <a:gd name="connsiteY2" fmla="*/ 2857500 h 2857500"/>
              <a:gd name="connsiteX3" fmla="*/ 0 w 1569027"/>
              <a:gd name="connsiteY3" fmla="*/ 2857500 h 2857500"/>
              <a:gd name="connsiteX4" fmla="*/ 0 w 1569027"/>
              <a:gd name="connsiteY4" fmla="*/ 0 h 2857500"/>
              <a:gd name="connsiteX0" fmla="*/ 0 w 1610767"/>
              <a:gd name="connsiteY0" fmla="*/ 0 h 2857500"/>
              <a:gd name="connsiteX1" fmla="*/ 1610590 w 1610767"/>
              <a:gd name="connsiteY1" fmla="*/ 477982 h 2857500"/>
              <a:gd name="connsiteX2" fmla="*/ 1569027 w 1610767"/>
              <a:gd name="connsiteY2" fmla="*/ 2857500 h 2857500"/>
              <a:gd name="connsiteX3" fmla="*/ 0 w 1610767"/>
              <a:gd name="connsiteY3" fmla="*/ 2857500 h 2857500"/>
              <a:gd name="connsiteX4" fmla="*/ 0 w 1610767"/>
              <a:gd name="connsiteY4" fmla="*/ 0 h 285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767" h="2857500">
                <a:moveTo>
                  <a:pt x="0" y="0"/>
                </a:moveTo>
                <a:lnTo>
                  <a:pt x="1610590" y="477982"/>
                </a:lnTo>
                <a:cubicBezTo>
                  <a:pt x="1614054" y="1274618"/>
                  <a:pt x="1565563" y="2060864"/>
                  <a:pt x="1569027" y="2857500"/>
                </a:cubicBezTo>
                <a:lnTo>
                  <a:pt x="0" y="28575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4" name="Rectángulo 4">
            <a:extLst>
              <a:ext uri="{FF2B5EF4-FFF2-40B4-BE49-F238E27FC236}">
                <a16:creationId xmlns:a16="http://schemas.microsoft.com/office/drawing/2014/main" id="{A3F9223B-685F-2843-9227-57F23C3FCEB4}"/>
              </a:ext>
            </a:extLst>
          </p:cNvPr>
          <p:cNvSpPr/>
          <p:nvPr userDrawn="1"/>
        </p:nvSpPr>
        <p:spPr>
          <a:xfrm>
            <a:off x="10128451" y="2715495"/>
            <a:ext cx="1010606" cy="4793673"/>
          </a:xfrm>
          <a:custGeom>
            <a:avLst/>
            <a:gdLst>
              <a:gd name="connsiteX0" fmla="*/ 0 w 985405"/>
              <a:gd name="connsiteY0" fmla="*/ 0 h 3595255"/>
              <a:gd name="connsiteX1" fmla="*/ 985405 w 985405"/>
              <a:gd name="connsiteY1" fmla="*/ 0 h 3595255"/>
              <a:gd name="connsiteX2" fmla="*/ 985405 w 985405"/>
              <a:gd name="connsiteY2" fmla="*/ 3595255 h 3595255"/>
              <a:gd name="connsiteX3" fmla="*/ 0 w 985405"/>
              <a:gd name="connsiteY3" fmla="*/ 3595255 h 3595255"/>
              <a:gd name="connsiteX4" fmla="*/ 0 w 985405"/>
              <a:gd name="connsiteY4" fmla="*/ 0 h 3595255"/>
              <a:gd name="connsiteX0" fmla="*/ 0 w 985405"/>
              <a:gd name="connsiteY0" fmla="*/ 0 h 3595255"/>
              <a:gd name="connsiteX1" fmla="*/ 985405 w 985405"/>
              <a:gd name="connsiteY1" fmla="*/ 259773 h 3595255"/>
              <a:gd name="connsiteX2" fmla="*/ 985405 w 985405"/>
              <a:gd name="connsiteY2" fmla="*/ 3595255 h 3595255"/>
              <a:gd name="connsiteX3" fmla="*/ 0 w 985405"/>
              <a:gd name="connsiteY3" fmla="*/ 3595255 h 3595255"/>
              <a:gd name="connsiteX4" fmla="*/ 0 w 985405"/>
              <a:gd name="connsiteY4" fmla="*/ 0 h 359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405" h="3595255">
                <a:moveTo>
                  <a:pt x="0" y="0"/>
                </a:moveTo>
                <a:lnTo>
                  <a:pt x="985405" y="259773"/>
                </a:lnTo>
                <a:lnTo>
                  <a:pt x="985405" y="3595255"/>
                </a:lnTo>
                <a:lnTo>
                  <a:pt x="0" y="359525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5" name="Rectángulo 8">
            <a:extLst>
              <a:ext uri="{FF2B5EF4-FFF2-40B4-BE49-F238E27FC236}">
                <a16:creationId xmlns:a16="http://schemas.microsoft.com/office/drawing/2014/main" id="{3E974AAD-8F9B-2E42-A5FB-13D764EAA100}"/>
              </a:ext>
            </a:extLst>
          </p:cNvPr>
          <p:cNvSpPr/>
          <p:nvPr userDrawn="1"/>
        </p:nvSpPr>
        <p:spPr>
          <a:xfrm>
            <a:off x="10992544" y="1288475"/>
            <a:ext cx="1383028" cy="6220692"/>
          </a:xfrm>
          <a:custGeom>
            <a:avLst/>
            <a:gdLst>
              <a:gd name="connsiteX0" fmla="*/ 0 w 1289338"/>
              <a:gd name="connsiteY0" fmla="*/ 0 h 4665519"/>
              <a:gd name="connsiteX1" fmla="*/ 1289338 w 1289338"/>
              <a:gd name="connsiteY1" fmla="*/ 0 h 4665519"/>
              <a:gd name="connsiteX2" fmla="*/ 1289338 w 1289338"/>
              <a:gd name="connsiteY2" fmla="*/ 4665519 h 4665519"/>
              <a:gd name="connsiteX3" fmla="*/ 0 w 1289338"/>
              <a:gd name="connsiteY3" fmla="*/ 4665519 h 4665519"/>
              <a:gd name="connsiteX4" fmla="*/ 0 w 1289338"/>
              <a:gd name="connsiteY4" fmla="*/ 0 h 4665519"/>
              <a:gd name="connsiteX0" fmla="*/ 0 w 1289338"/>
              <a:gd name="connsiteY0" fmla="*/ 0 h 4665519"/>
              <a:gd name="connsiteX1" fmla="*/ 1278947 w 1289338"/>
              <a:gd name="connsiteY1" fmla="*/ 394854 h 4665519"/>
              <a:gd name="connsiteX2" fmla="*/ 1289338 w 1289338"/>
              <a:gd name="connsiteY2" fmla="*/ 4665519 h 4665519"/>
              <a:gd name="connsiteX3" fmla="*/ 0 w 1289338"/>
              <a:gd name="connsiteY3" fmla="*/ 4665519 h 4665519"/>
              <a:gd name="connsiteX4" fmla="*/ 0 w 1289338"/>
              <a:gd name="connsiteY4" fmla="*/ 0 h 466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338" h="4665519">
                <a:moveTo>
                  <a:pt x="0" y="0"/>
                </a:moveTo>
                <a:lnTo>
                  <a:pt x="1278947" y="394854"/>
                </a:lnTo>
                <a:cubicBezTo>
                  <a:pt x="1282411" y="1818409"/>
                  <a:pt x="1285874" y="3241964"/>
                  <a:pt x="1289338" y="4665519"/>
                </a:cubicBezTo>
                <a:lnTo>
                  <a:pt x="0" y="46655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pic>
        <p:nvPicPr>
          <p:cNvPr id="9" name="Imagen 8">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0" name="Imagen 9">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31811319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l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2302892558"/>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latin typeface="Arial" panose="020B0604020202020204" pitchFamily="34" charset="0"/>
              </a:endParaRPr>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pic>
        <p:nvPicPr>
          <p:cNvPr id="14" name="Imagen 13">
            <a:extLst>
              <a:ext uri="{FF2B5EF4-FFF2-40B4-BE49-F238E27FC236}">
                <a16:creationId xmlns:a16="http://schemas.microsoft.com/office/drawing/2014/main" id="{EE197712-7F38-BD40-B41B-21C405659AF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5" name="Imagen 14">
            <a:extLst>
              <a:ext uri="{FF2B5EF4-FFF2-40B4-BE49-F238E27FC236}">
                <a16:creationId xmlns:a16="http://schemas.microsoft.com/office/drawing/2014/main" id="{57AA245C-134F-EB49-90BA-678E5983EAB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30410259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l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latin typeface="Arial" panose="020B0604020202020204" pitchFamily="34" charset="0"/>
              </a:endParaRPr>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Tree>
    <p:extLst>
      <p:ext uri="{BB962C8B-B14F-4D97-AF65-F5344CB8AC3E}">
        <p14:creationId xmlns:p14="http://schemas.microsoft.com/office/powerpoint/2010/main" val="31569224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in nada">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2113488895"/>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4" name="Objeto 3" hidden="1"/>
                      <p:cNvPicPr/>
                      <p:nvPr/>
                    </p:nvPicPr>
                    <p:blipFill>
                      <a:blip r:embed="rId5"/>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2"/>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2665" b="0" i="0" baseline="0">
              <a:latin typeface="Georgia" panose="02040502050405020303" pitchFamily="18" charset="0"/>
              <a:ea typeface="+mj-ea"/>
              <a:cs typeface="+mj-cs"/>
              <a:sym typeface="Playfair Display" panose="00000500000000000000" pitchFamily="2" charset="0"/>
            </a:endParaRPr>
          </a:p>
        </p:txBody>
      </p:sp>
      <p:sp>
        <p:nvSpPr>
          <p:cNvPr id="5"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atin typeface="Georgia" panose="02040502050405020303" pitchFamily="18" charset="0"/>
              </a:defRPr>
            </a:lvl1pPr>
          </a:lstStyle>
          <a:p>
            <a:r>
              <a:rPr lang="es-ES"/>
              <a:t>Haga clic para modificar el título de esta página, cuentas con dos líneas para títulos extensos</a:t>
            </a:r>
            <a:endParaRPr lang="en-US"/>
          </a:p>
        </p:txBody>
      </p:sp>
      <p:sp>
        <p:nvSpPr>
          <p:cNvPr id="6"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Arial" panose="020B0604020202020204" pitchFamily="34" charset="0"/>
                <a:ea typeface="+mn-ea"/>
                <a:cs typeface="Arial" panose="020B0604020202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a:t>Editar el estilo de texto del patrón</a:t>
            </a:r>
          </a:p>
        </p:txBody>
      </p:sp>
      <p:pic>
        <p:nvPicPr>
          <p:cNvPr id="7" name="Imagen 6">
            <a:extLst>
              <a:ext uri="{FF2B5EF4-FFF2-40B4-BE49-F238E27FC236}">
                <a16:creationId xmlns:a16="http://schemas.microsoft.com/office/drawing/2014/main" id="{EE197712-7F38-BD40-B41B-21C405659AF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8" name="Imagen 7">
            <a:extLst>
              <a:ext uri="{FF2B5EF4-FFF2-40B4-BE49-F238E27FC236}">
                <a16:creationId xmlns:a16="http://schemas.microsoft.com/office/drawing/2014/main" id="{57AA245C-134F-EB49-90BA-678E5983EAB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3912299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a n1. Grafit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1592921"/>
            <a:ext cx="6951931"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Georgia" panose="02040502050405020303" pitchFamily="18" charset="0"/>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6" name="Imagen 15">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7" name="Imagen 16">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29348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a n1. Pie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2" y="1592921"/>
            <a:ext cx="6938076"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Georgia" panose="02040502050405020303" pitchFamily="18" charset="0"/>
              </a:defRPr>
            </a:lvl1pPr>
          </a:lstStyle>
          <a:p>
            <a:r>
              <a:rPr lang="es-ES"/>
              <a:t>Nº</a:t>
            </a:r>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latin typeface="Arial" panose="020B0604020202020204" pitchFamily="34" charset="0"/>
              </a:rPr>
              <a:pPr algn="r"/>
              <a:t>‹#›</a:t>
            </a:fld>
            <a:endParaRPr lang="es-ES" sz="1066">
              <a:solidFill>
                <a:schemeClr val="tx1"/>
              </a:solidFill>
              <a:latin typeface="Arial" panose="020B0604020202020204" pitchFamily="34" charset="0"/>
            </a:endParaRPr>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3656999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a n1. Amarill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Georgia" panose="02040502050405020303" pitchFamily="18" charset="0"/>
              </a:defRPr>
            </a:lvl1pPr>
          </a:lstStyle>
          <a:p>
            <a:r>
              <a:rPr lang="es-ES"/>
              <a:t>Nº</a:t>
            </a:r>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latin typeface="Arial" panose="020B0604020202020204" pitchFamily="34" charset="0"/>
              </a:rPr>
              <a:pPr algn="r"/>
              <a:t>‹#›</a:t>
            </a:fld>
            <a:endParaRPr lang="es-ES" sz="1066">
              <a:solidFill>
                <a:schemeClr val="tx1"/>
              </a:solidFill>
              <a:latin typeface="Arial" panose="020B0604020202020204" pitchFamily="34" charset="0"/>
            </a:endParaRPr>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283500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parata n1. Naranja">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Georgia" panose="02040502050405020303" pitchFamily="18" charset="0"/>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152820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eparata n1. Roj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latin typeface="Arial" panose="020B0604020202020204" pitchFamily="34"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latin typeface="Georgia" panose="02040502050405020303" pitchFamily="18" charset="0"/>
              </a:defRPr>
            </a:lvl1pPr>
          </a:lstStyle>
          <a:p>
            <a:r>
              <a:rPr lang="es-ES"/>
              <a:t>Haga clic para título separata de nivel 1</a:t>
            </a:r>
            <a:endParaRPr lang="en-US"/>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Georgia" panose="02040502050405020303" pitchFamily="18" charset="0"/>
              </a:defRPr>
            </a:lvl1pPr>
          </a:lstStyle>
          <a:p>
            <a:r>
              <a:rPr lang="es-ES"/>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latin typeface="Arial" panose="020B0604020202020204" pitchFamily="34" charset="0"/>
              </a:rPr>
              <a:pPr algn="r"/>
              <a:t>‹#›</a:t>
            </a:fld>
            <a:endParaRPr lang="es-ES" sz="1066">
              <a:solidFill>
                <a:schemeClr val="bg1"/>
              </a:solidFill>
              <a:latin typeface="Arial" panose="020B0604020202020204" pitchFamily="34" charset="0"/>
            </a:endParaRPr>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atin typeface="Arial" panose="020B0604020202020204" pitchFamily="34" charset="0"/>
              </a:defRPr>
            </a:lvl1pPr>
            <a:lvl2pPr marL="456949" indent="0">
              <a:buNone/>
              <a:defRPr/>
            </a:lvl2pPr>
            <a:lvl3pPr marL="913897" indent="0">
              <a:buNone/>
              <a:defRPr/>
            </a:lvl3pPr>
            <a:lvl4pPr marL="1370846" indent="0">
              <a:buNone/>
              <a:defRPr/>
            </a:lvl4pPr>
            <a:lvl5pPr marL="1827794" indent="0">
              <a:buNone/>
              <a:defRPr/>
            </a:lvl5pPr>
          </a:lstStyle>
          <a:p>
            <a:pPr lvl="0"/>
            <a:r>
              <a:rPr lang="es-ES"/>
              <a:t>Editar el subtitulo</a:t>
            </a:r>
          </a:p>
          <a:p>
            <a:pPr lvl="0"/>
            <a:endParaRPr lang="es-ES"/>
          </a:p>
          <a:p>
            <a:pPr lvl="0"/>
            <a:endParaRPr lang="es-ES"/>
          </a:p>
        </p:txBody>
      </p:sp>
      <p:pic>
        <p:nvPicPr>
          <p:cNvPr id="10" name="Imagen 9">
            <a:extLst>
              <a:ext uri="{FF2B5EF4-FFF2-40B4-BE49-F238E27FC236}">
                <a16:creationId xmlns:a16="http://schemas.microsoft.com/office/drawing/2014/main" id="{EE197712-7F38-BD40-B41B-21C405659AF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00256" y="6381328"/>
            <a:ext cx="1074901" cy="248392"/>
          </a:xfrm>
          <a:prstGeom prst="rect">
            <a:avLst/>
          </a:prstGeom>
        </p:spPr>
      </p:pic>
      <p:pic>
        <p:nvPicPr>
          <p:cNvPr id="13" name="Imagen 12">
            <a:extLst>
              <a:ext uri="{FF2B5EF4-FFF2-40B4-BE49-F238E27FC236}">
                <a16:creationId xmlns:a16="http://schemas.microsoft.com/office/drawing/2014/main" id="{57AA245C-134F-EB49-90BA-678E5983EA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6423596"/>
            <a:ext cx="935624" cy="204893"/>
          </a:xfrm>
          <a:prstGeom prst="rect">
            <a:avLst/>
          </a:prstGeom>
        </p:spPr>
      </p:pic>
    </p:spTree>
    <p:extLst>
      <p:ext uri="{BB962C8B-B14F-4D97-AF65-F5344CB8AC3E}">
        <p14:creationId xmlns:p14="http://schemas.microsoft.com/office/powerpoint/2010/main" val="333715630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787546"/>
      </p:ext>
    </p:extLst>
  </p:cSld>
  <p:clrMap bg1="lt1" tx1="dk1" bg2="lt2" tx2="dk2" accent1="accent1" accent2="accent2" accent3="accent3" accent4="accent4" accent5="accent5" accent6="accent6" hlink="hlink" folHlink="folHlink"/>
  <p:sldLayoutIdLst>
    <p:sldLayoutId id="2147483726" r:id="rId1"/>
    <p:sldLayoutId id="2147483799" r:id="rId2"/>
    <p:sldLayoutId id="2147483798" r:id="rId3"/>
    <p:sldLayoutId id="2147483771" r:id="rId4"/>
    <p:sldLayoutId id="2147483748" r:id="rId5"/>
    <p:sldLayoutId id="2147483749" r:id="rId6"/>
    <p:sldLayoutId id="2147483735" r:id="rId7"/>
    <p:sldLayoutId id="2147483736" r:id="rId8"/>
    <p:sldLayoutId id="2147483737" r:id="rId9"/>
    <p:sldLayoutId id="2147483738" r:id="rId10"/>
    <p:sldLayoutId id="2147483739" r:id="rId11"/>
    <p:sldLayoutId id="214748374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46"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678" r:id="rId30"/>
    <p:sldLayoutId id="2147483790" r:id="rId31"/>
    <p:sldLayoutId id="2147483669" r:id="rId32"/>
    <p:sldLayoutId id="2147483789" r:id="rId33"/>
    <p:sldLayoutId id="2147483685" r:id="rId34"/>
    <p:sldLayoutId id="2147483792" r:id="rId35"/>
    <p:sldLayoutId id="2147483693" r:id="rId36"/>
    <p:sldLayoutId id="2147483793" r:id="rId37"/>
    <p:sldLayoutId id="2147483701" r:id="rId38"/>
    <p:sldLayoutId id="2147483794" r:id="rId39"/>
    <p:sldLayoutId id="2147483785" r:id="rId40"/>
    <p:sldLayoutId id="2147483795" r:id="rId41"/>
    <p:sldLayoutId id="2147483788" r:id="rId42"/>
  </p:sldLayoutIdLst>
  <p:hf hdr="0" ftr="0" dt="0"/>
  <p:txStyles>
    <p:titleStyle>
      <a:lvl1pPr algn="l" defTabSz="913897" rtl="0" eaLnBrk="1" latinLnBrk="0" hangingPunct="1">
        <a:lnSpc>
          <a:spcPct val="90000"/>
        </a:lnSpc>
        <a:spcBef>
          <a:spcPct val="0"/>
        </a:spcBef>
        <a:buNone/>
        <a:defRPr sz="4664" kern="1200">
          <a:solidFill>
            <a:schemeClr val="tx1"/>
          </a:solidFill>
          <a:latin typeface="Playfair Display" pitchFamily="2" charset="77"/>
          <a:ea typeface="+mj-ea"/>
          <a:cs typeface="+mj-cs"/>
        </a:defRPr>
      </a:lvl1pPr>
    </p:titleStyle>
    <p:bodyStyle>
      <a:lvl1pPr marL="228474" indent="-228474" algn="l" defTabSz="913897" rtl="0" eaLnBrk="1" latinLnBrk="0" hangingPunct="1">
        <a:lnSpc>
          <a:spcPct val="90000"/>
        </a:lnSpc>
        <a:spcBef>
          <a:spcPts val="999"/>
        </a:spcBef>
        <a:buFont typeface="Arial" panose="020B0604020202020204" pitchFamily="34" charset="0"/>
        <a:buChar char="•"/>
        <a:defRPr sz="1999" b="0" i="0" kern="1200">
          <a:solidFill>
            <a:schemeClr val="tx1"/>
          </a:solidFill>
          <a:latin typeface="Soho Gothic Pro Light" panose="020B0303030504020204" pitchFamily="34" charset="77"/>
          <a:ea typeface="+mn-ea"/>
          <a:cs typeface="+mn-cs"/>
        </a:defRPr>
      </a:lvl1pPr>
      <a:lvl2pPr marL="685423" indent="-228474" algn="l" defTabSz="913897"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371" indent="-228474" algn="l" defTabSz="913897"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20"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268"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217"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166"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114"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063"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897" rtl="0" eaLnBrk="1" latinLnBrk="0" hangingPunct="1">
        <a:defRPr sz="1799" kern="1200">
          <a:solidFill>
            <a:schemeClr val="tx1"/>
          </a:solidFill>
          <a:latin typeface="+mn-lt"/>
          <a:ea typeface="+mn-ea"/>
          <a:cs typeface="+mn-cs"/>
        </a:defRPr>
      </a:lvl1pPr>
      <a:lvl2pPr marL="456949" algn="l" defTabSz="913897" rtl="0" eaLnBrk="1" latinLnBrk="0" hangingPunct="1">
        <a:defRPr sz="1799" kern="1200">
          <a:solidFill>
            <a:schemeClr val="tx1"/>
          </a:solidFill>
          <a:latin typeface="+mn-lt"/>
          <a:ea typeface="+mn-ea"/>
          <a:cs typeface="+mn-cs"/>
        </a:defRPr>
      </a:lvl2pPr>
      <a:lvl3pPr marL="913897" algn="l" defTabSz="913897" rtl="0" eaLnBrk="1" latinLnBrk="0" hangingPunct="1">
        <a:defRPr sz="1799" kern="1200">
          <a:solidFill>
            <a:schemeClr val="tx1"/>
          </a:solidFill>
          <a:latin typeface="+mn-lt"/>
          <a:ea typeface="+mn-ea"/>
          <a:cs typeface="+mn-cs"/>
        </a:defRPr>
      </a:lvl3pPr>
      <a:lvl4pPr marL="1370846" algn="l" defTabSz="913897" rtl="0" eaLnBrk="1" latinLnBrk="0" hangingPunct="1">
        <a:defRPr sz="1799" kern="1200">
          <a:solidFill>
            <a:schemeClr val="tx1"/>
          </a:solidFill>
          <a:latin typeface="+mn-lt"/>
          <a:ea typeface="+mn-ea"/>
          <a:cs typeface="+mn-cs"/>
        </a:defRPr>
      </a:lvl4pPr>
      <a:lvl5pPr marL="1827794" algn="l" defTabSz="913897" rtl="0" eaLnBrk="1" latinLnBrk="0" hangingPunct="1">
        <a:defRPr sz="1799" kern="1200">
          <a:solidFill>
            <a:schemeClr val="tx1"/>
          </a:solidFill>
          <a:latin typeface="+mn-lt"/>
          <a:ea typeface="+mn-ea"/>
          <a:cs typeface="+mn-cs"/>
        </a:defRPr>
      </a:lvl5pPr>
      <a:lvl6pPr marL="2284743" algn="l" defTabSz="913897" rtl="0" eaLnBrk="1" latinLnBrk="0" hangingPunct="1">
        <a:defRPr sz="1799" kern="1200">
          <a:solidFill>
            <a:schemeClr val="tx1"/>
          </a:solidFill>
          <a:latin typeface="+mn-lt"/>
          <a:ea typeface="+mn-ea"/>
          <a:cs typeface="+mn-cs"/>
        </a:defRPr>
      </a:lvl6pPr>
      <a:lvl7pPr marL="2741691" algn="l" defTabSz="913897" rtl="0" eaLnBrk="1" latinLnBrk="0" hangingPunct="1">
        <a:defRPr sz="1799" kern="1200">
          <a:solidFill>
            <a:schemeClr val="tx1"/>
          </a:solidFill>
          <a:latin typeface="+mn-lt"/>
          <a:ea typeface="+mn-ea"/>
          <a:cs typeface="+mn-cs"/>
        </a:defRPr>
      </a:lvl7pPr>
      <a:lvl8pPr marL="3198640" algn="l" defTabSz="913897" rtl="0" eaLnBrk="1" latinLnBrk="0" hangingPunct="1">
        <a:defRPr sz="1799" kern="1200">
          <a:solidFill>
            <a:schemeClr val="tx1"/>
          </a:solidFill>
          <a:latin typeface="+mn-lt"/>
          <a:ea typeface="+mn-ea"/>
          <a:cs typeface="+mn-cs"/>
        </a:defRPr>
      </a:lvl8pPr>
      <a:lvl9pPr marL="3655588" algn="l" defTabSz="9138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25" userDrawn="1">
          <p15:clr>
            <a:srgbClr val="F26B43"/>
          </p15:clr>
        </p15:guide>
        <p15:guide id="4" orient="horz" pos="4035" userDrawn="1">
          <p15:clr>
            <a:srgbClr val="F26B43"/>
          </p15:clr>
        </p15:guide>
        <p15:guide id="6" pos="3840" userDrawn="1">
          <p15:clr>
            <a:srgbClr val="F26B43"/>
          </p15:clr>
        </p15:guide>
        <p15:guide id="10" pos="7469" userDrawn="1">
          <p15:clr>
            <a:srgbClr val="F26B43"/>
          </p15:clr>
        </p15:guide>
        <p15:guide id="15" pos="212" userDrawn="1">
          <p15:clr>
            <a:srgbClr val="F26B43"/>
          </p15:clr>
        </p15:guide>
        <p15:guide id="17" orient="horz" pos="769" userDrawn="1">
          <p15:clr>
            <a:srgbClr val="F26B43"/>
          </p15:clr>
        </p15:guide>
        <p15:guide id="18" orient="horz" pos="36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8.emf"/><Relationship Id="rId5" Type="http://schemas.openxmlformats.org/officeDocument/2006/relationships/oleObject" Target="../embeddings/oleObject15.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7.emf"/><Relationship Id="rId4"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8.emf"/><Relationship Id="rId4" Type="http://schemas.openxmlformats.org/officeDocument/2006/relationships/oleObject" Target="../embeddings/oleObject18.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7.emf"/><Relationship Id="rId4"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7.emf"/><Relationship Id="rId4" Type="http://schemas.openxmlformats.org/officeDocument/2006/relationships/oleObject" Target="../embeddings/oleObject17.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7.emf"/><Relationship Id="rId4"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7.emf"/><Relationship Id="rId4" Type="http://schemas.openxmlformats.org/officeDocument/2006/relationships/oleObject" Target="../embeddings/oleObject17.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10.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7.bin"/></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1.xml"/><Relationship Id="rId1" Type="http://schemas.openxmlformats.org/officeDocument/2006/relationships/tags" Target="../tags/tag32.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22.png"/><Relationship Id="rId2" Type="http://schemas.openxmlformats.org/officeDocument/2006/relationships/slideLayout" Target="../slideLayouts/slideLayout30.xml"/><Relationship Id="rId1" Type="http://schemas.openxmlformats.org/officeDocument/2006/relationships/tags" Target="../tags/tag5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7.emf"/><Relationship Id="rId4"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7.emf"/><Relationship Id="rId4"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7.emf"/><Relationship Id="rId4"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7.emf"/><Relationship Id="rId4" Type="http://schemas.openxmlformats.org/officeDocument/2006/relationships/oleObject" Target="../embeddings/oleObject1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rapecio 30"/>
          <p:cNvSpPr/>
          <p:nvPr/>
        </p:nvSpPr>
        <p:spPr>
          <a:xfrm rot="5400000">
            <a:off x="8618053" y="1956610"/>
            <a:ext cx="4416482" cy="1503848"/>
          </a:xfrm>
          <a:prstGeom prst="trapezoid">
            <a:avLst>
              <a:gd name="adj" fmla="val 28199"/>
            </a:avLst>
          </a:prstGeom>
          <a:noFill/>
          <a:ln w="152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latin typeface="Arial" panose="020B0604020202020204" pitchFamily="34" charset="0"/>
            </a:endParaRPr>
          </a:p>
        </p:txBody>
      </p:sp>
      <p:sp>
        <p:nvSpPr>
          <p:cNvPr id="30" name="Trapecio 29"/>
          <p:cNvSpPr/>
          <p:nvPr/>
        </p:nvSpPr>
        <p:spPr>
          <a:xfrm rot="5400000">
            <a:off x="7422382" y="1956611"/>
            <a:ext cx="4416481" cy="1503848"/>
          </a:xfrm>
          <a:prstGeom prst="trapezoid">
            <a:avLst>
              <a:gd name="adj" fmla="val 28199"/>
            </a:avLst>
          </a:prstGeom>
          <a:no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latin typeface="Arial" panose="020B0604020202020204" pitchFamily="34" charset="0"/>
            </a:endParaRPr>
          </a:p>
        </p:txBody>
      </p:sp>
      <p:sp>
        <p:nvSpPr>
          <p:cNvPr id="3" name="Trapecio 2"/>
          <p:cNvSpPr/>
          <p:nvPr/>
        </p:nvSpPr>
        <p:spPr>
          <a:xfrm rot="5400000">
            <a:off x="6244517" y="1956613"/>
            <a:ext cx="4416483" cy="1503848"/>
          </a:xfrm>
          <a:prstGeom prst="trapezoid">
            <a:avLst>
              <a:gd name="adj" fmla="val 28199"/>
            </a:avLst>
          </a:prstGeom>
          <a:noFill/>
          <a:ln w="152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solidFill>
                <a:schemeClr val="accent5">
                  <a:lumMod val="40000"/>
                  <a:lumOff val="60000"/>
                </a:schemeClr>
              </a:solidFill>
              <a:highlight>
                <a:srgbClr val="FFFF00"/>
              </a:highlight>
              <a:latin typeface="Arial" panose="020B0604020202020204" pitchFamily="34" charset="0"/>
            </a:endParaRPr>
          </a:p>
        </p:txBody>
      </p:sp>
      <p:graphicFrame>
        <p:nvGraphicFramePr>
          <p:cNvPr id="7" name="Objeto 6" hidden="1"/>
          <p:cNvGraphicFramePr>
            <a:graphicFrameLocks noChangeAspect="1"/>
          </p:cNvGraphicFramePr>
          <p:nvPr>
            <p:custDataLst>
              <p:tags r:id="rId1"/>
            </p:custDataLst>
            <p:extLst>
              <p:ext uri="{D42A27DB-BD31-4B8C-83A1-F6EECF244321}">
                <p14:modId xmlns:p14="http://schemas.microsoft.com/office/powerpoint/2010/main" val="440193104"/>
              </p:ext>
            </p:ext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5" imgW="270" imgH="270" progId="TCLayout.ActiveDocument.1">
                  <p:embed/>
                </p:oleObj>
              </mc:Choice>
              <mc:Fallback>
                <p:oleObj name="Diapositiva de think-cell" r:id="rId5" imgW="270" imgH="270" progId="TCLayout.ActiveDocument.1">
                  <p:embed/>
                  <p:pic>
                    <p:nvPicPr>
                      <p:cNvPr id="7" name="Objeto 6" hidden="1"/>
                      <p:cNvPicPr/>
                      <p:nvPr/>
                    </p:nvPicPr>
                    <p:blipFill>
                      <a:blip r:embed="rId6"/>
                      <a:stretch>
                        <a:fillRect/>
                      </a:stretch>
                    </p:blipFill>
                    <p:spPr>
                      <a:xfrm>
                        <a:off x="5291" y="3902"/>
                        <a:ext cx="2116" cy="2116"/>
                      </a:xfrm>
                      <a:prstGeom prst="rect">
                        <a:avLst/>
                      </a:prstGeom>
                    </p:spPr>
                  </p:pic>
                </p:oleObj>
              </mc:Fallback>
            </mc:AlternateContent>
          </a:graphicData>
        </a:graphic>
      </p:graphicFrame>
      <p:sp>
        <p:nvSpPr>
          <p:cNvPr id="6" name="Rectángulo 5" hidden="1"/>
          <p:cNvSpPr/>
          <p:nvPr>
            <p:custDataLst>
              <p:tags r:id="rId2"/>
            </p:custDataLst>
          </p:nvPr>
        </p:nvSpPr>
        <p:spPr>
          <a:xfrm>
            <a:off x="3175" y="1786"/>
            <a:ext cx="211556" cy="2115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s-ES" sz="3198" dirty="0">
              <a:solidFill>
                <a:schemeClr val="tx1"/>
              </a:solidFill>
              <a:latin typeface="Georgia" panose="02040502050405020303" pitchFamily="18" charset="0"/>
              <a:ea typeface="+mj-ea"/>
              <a:cs typeface="+mj-cs"/>
              <a:sym typeface="Playfair Display" panose="00000500000000000000" pitchFamily="2" charset="0"/>
            </a:endParaRPr>
          </a:p>
        </p:txBody>
      </p:sp>
      <p:sp>
        <p:nvSpPr>
          <p:cNvPr id="4" name="Título 3"/>
          <p:cNvSpPr>
            <a:spLocks noGrp="1"/>
          </p:cNvSpPr>
          <p:nvPr>
            <p:ph type="title"/>
          </p:nvPr>
        </p:nvSpPr>
        <p:spPr>
          <a:xfrm>
            <a:off x="603499" y="1476529"/>
            <a:ext cx="6224603" cy="1499753"/>
          </a:xfrm>
        </p:spPr>
        <p:txBody>
          <a:bodyPr/>
          <a:lstStyle/>
          <a:p>
            <a:pPr algn="ctr"/>
            <a:r>
              <a:rPr lang="es-ES" sz="3200" dirty="0"/>
              <a:t>TÉCNICAS DE </a:t>
            </a:r>
            <a:br>
              <a:rPr lang="es-ES" sz="3200" dirty="0"/>
            </a:br>
            <a:r>
              <a:rPr lang="es-ES" sz="3200" b="1" dirty="0"/>
              <a:t>PREPROCESAMIENTO </a:t>
            </a:r>
            <a:br>
              <a:rPr lang="es-ES" sz="3200" dirty="0"/>
            </a:br>
            <a:r>
              <a:rPr lang="es-ES" sz="3200" dirty="0"/>
              <a:t>EN MODELOS DE ML</a:t>
            </a:r>
          </a:p>
        </p:txBody>
      </p:sp>
      <p:sp>
        <p:nvSpPr>
          <p:cNvPr id="5" name="Marcador de texto 4"/>
          <p:cNvSpPr>
            <a:spLocks noGrp="1"/>
          </p:cNvSpPr>
          <p:nvPr>
            <p:ph type="body" sz="quarter" idx="13"/>
          </p:nvPr>
        </p:nvSpPr>
        <p:spPr>
          <a:xfrm>
            <a:off x="183775" y="4778945"/>
            <a:ext cx="1503848" cy="137831"/>
          </a:xfrm>
        </p:spPr>
        <p:txBody>
          <a:bodyPr/>
          <a:lstStyle/>
          <a:p>
            <a:r>
              <a:rPr lang="es-ES" sz="2400" dirty="0"/>
              <a:t>Abril 2023</a:t>
            </a:r>
          </a:p>
        </p:txBody>
      </p:sp>
      <p:sp>
        <p:nvSpPr>
          <p:cNvPr id="8" name="TextBox 7">
            <a:extLst>
              <a:ext uri="{FF2B5EF4-FFF2-40B4-BE49-F238E27FC236}">
                <a16:creationId xmlns:a16="http://schemas.microsoft.com/office/drawing/2014/main" id="{5FC662AE-AC7B-ABCB-9762-F8320805FE8E}"/>
              </a:ext>
            </a:extLst>
          </p:cNvPr>
          <p:cNvSpPr txBox="1"/>
          <p:nvPr/>
        </p:nvSpPr>
        <p:spPr>
          <a:xfrm>
            <a:off x="-4996" y="5227582"/>
            <a:ext cx="6100996" cy="307777"/>
          </a:xfrm>
          <a:prstGeom prst="rect">
            <a:avLst/>
          </a:prstGeom>
          <a:noFill/>
        </p:spPr>
        <p:txBody>
          <a:bodyPr wrap="square">
            <a:spAutoFit/>
          </a:bodyPr>
          <a:lstStyle/>
          <a:p>
            <a:r>
              <a:rPr lang="en-US" sz="1400" dirty="0">
                <a:solidFill>
                  <a:srgbClr val="1A3B47"/>
                </a:solidFill>
                <a:latin typeface="Arial" panose="020B0604020202020204" pitchFamily="34" charset="0"/>
                <a:cs typeface="Arial" panose="020B0604020202020204" pitchFamily="34" charset="0"/>
              </a:rPr>
              <a:t>Angel Uriel Chavez Clavellina</a:t>
            </a:r>
          </a:p>
        </p:txBody>
      </p:sp>
    </p:spTree>
    <p:extLst>
      <p:ext uri="{BB962C8B-B14F-4D97-AF65-F5344CB8AC3E}">
        <p14:creationId xmlns:p14="http://schemas.microsoft.com/office/powerpoint/2010/main" val="3431576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A5C5-D8F4-F6F8-0EC3-87C99AC68CB7}"/>
              </a:ext>
            </a:extLst>
          </p:cNvPr>
          <p:cNvSpPr>
            <a:spLocks noGrp="1"/>
          </p:cNvSpPr>
          <p:nvPr>
            <p:ph type="title"/>
          </p:nvPr>
        </p:nvSpPr>
        <p:spPr/>
        <p:txBody>
          <a:bodyPr/>
          <a:lstStyle/>
          <a:p>
            <a:r>
              <a:rPr lang="en-US" dirty="0"/>
              <a:t>Consideraciones</a:t>
            </a:r>
          </a:p>
        </p:txBody>
      </p:sp>
      <p:sp>
        <p:nvSpPr>
          <p:cNvPr id="3" name="Text Placeholder 2">
            <a:extLst>
              <a:ext uri="{FF2B5EF4-FFF2-40B4-BE49-F238E27FC236}">
                <a16:creationId xmlns:a16="http://schemas.microsoft.com/office/drawing/2014/main" id="{1975030D-8A92-1345-B8A6-841E084F6854}"/>
              </a:ext>
            </a:extLst>
          </p:cNvPr>
          <p:cNvSpPr>
            <a:spLocks noGrp="1"/>
          </p:cNvSpPr>
          <p:nvPr>
            <p:ph type="body" sz="quarter" idx="13"/>
          </p:nvPr>
        </p:nvSpPr>
        <p:spPr/>
        <p:txBody>
          <a:bodyPr/>
          <a:lstStyle/>
          <a:p>
            <a:endParaRPr lang="en-US" dirty="0"/>
          </a:p>
        </p:txBody>
      </p:sp>
      <p:sp>
        <p:nvSpPr>
          <p:cNvPr id="4" name="Marcador de contenido 2">
            <a:extLst>
              <a:ext uri="{FF2B5EF4-FFF2-40B4-BE49-F238E27FC236}">
                <a16:creationId xmlns:a16="http://schemas.microsoft.com/office/drawing/2014/main" id="{680D0EF1-94EE-D38D-3BB6-F7D719798C34}"/>
              </a:ext>
            </a:extLst>
          </p:cNvPr>
          <p:cNvSpPr txBox="1">
            <a:spLocks/>
          </p:cNvSpPr>
          <p:nvPr/>
        </p:nvSpPr>
        <p:spPr>
          <a:xfrm>
            <a:off x="335999" y="1229194"/>
            <a:ext cx="11519451" cy="919344"/>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Los datos faltantes no son aleatorios</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Los datos faltantes se tratan con una nueva categoría. </a:t>
            </a:r>
          </a:p>
        </p:txBody>
      </p:sp>
    </p:spTree>
    <p:extLst>
      <p:ext uri="{BB962C8B-B14F-4D97-AF65-F5344CB8AC3E}">
        <p14:creationId xmlns:p14="http://schemas.microsoft.com/office/powerpoint/2010/main" val="182894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5291" y="3902"/>
                        <a:ext cx="2116" cy="2116"/>
                      </a:xfrm>
                      <a:prstGeom prst="rect">
                        <a:avLst/>
                      </a:prstGeom>
                    </p:spPr>
                  </p:pic>
                </p:oleObj>
              </mc:Fallback>
            </mc:AlternateContent>
          </a:graphicData>
        </a:graphic>
      </p:graphicFrame>
      <p:sp>
        <p:nvSpPr>
          <p:cNvPr id="2" name="Rectángulo 1" hidden="1"/>
          <p:cNvSpPr/>
          <p:nvPr>
            <p:custDataLst>
              <p:tags r:id="rId2"/>
            </p:custDataLst>
          </p:nvPr>
        </p:nvSpPr>
        <p:spPr>
          <a:xfrm>
            <a:off x="3175" y="1786"/>
            <a:ext cx="211556" cy="21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3198" dirty="0">
              <a:latin typeface="Georgia" panose="02040502050405020303" pitchFamily="18" charset="0"/>
              <a:ea typeface="+mj-ea"/>
              <a:cs typeface="+mj-cs"/>
              <a:sym typeface="Playfair Display" panose="00000500000000000000" pitchFamily="2" charset="0"/>
            </a:endParaRPr>
          </a:p>
        </p:txBody>
      </p:sp>
      <p:sp>
        <p:nvSpPr>
          <p:cNvPr id="9" name="Título 8">
            <a:extLst>
              <a:ext uri="{FF2B5EF4-FFF2-40B4-BE49-F238E27FC236}">
                <a16:creationId xmlns:a16="http://schemas.microsoft.com/office/drawing/2014/main" id="{92C4D6DD-881B-984A-9C92-27BA5BC27568}"/>
              </a:ext>
            </a:extLst>
          </p:cNvPr>
          <p:cNvSpPr>
            <a:spLocks noGrp="1"/>
          </p:cNvSpPr>
          <p:nvPr>
            <p:ph type="title"/>
          </p:nvPr>
        </p:nvSpPr>
        <p:spPr>
          <a:xfrm>
            <a:off x="335999" y="303992"/>
            <a:ext cx="11519451" cy="462932"/>
          </a:xfrm>
        </p:spPr>
        <p:txBody>
          <a:bodyPr/>
          <a:lstStyle/>
          <a:p>
            <a:r>
              <a:rPr lang="es-ES" dirty="0"/>
              <a:t>Missing Indicator</a:t>
            </a:r>
            <a:endParaRPr lang="en-US" dirty="0"/>
          </a:p>
        </p:txBody>
      </p:sp>
      <p:sp>
        <p:nvSpPr>
          <p:cNvPr id="5" name="Marcador de contenido 2">
            <a:extLst>
              <a:ext uri="{FF2B5EF4-FFF2-40B4-BE49-F238E27FC236}">
                <a16:creationId xmlns:a16="http://schemas.microsoft.com/office/drawing/2014/main" id="{8FFCB682-A2FC-CA4B-AF1F-9B44DC3872A4}"/>
              </a:ext>
            </a:extLst>
          </p:cNvPr>
          <p:cNvSpPr txBox="1">
            <a:spLocks/>
          </p:cNvSpPr>
          <p:nvPr/>
        </p:nvSpPr>
        <p:spPr>
          <a:xfrm>
            <a:off x="335999" y="843637"/>
            <a:ext cx="4670715" cy="3059903"/>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Variable binaria que indica si el dato es o no faltante (1, 0).</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Utilizado en variables numéricas y categóricas</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Suele ser utilizado junto con los métodos Imputación Media/Moda/Mediana</a:t>
            </a:r>
          </a:p>
          <a:p>
            <a:pPr marL="0" indent="0" algn="just">
              <a:buNone/>
            </a:pPr>
            <a:endParaRPr lang="es-ES" sz="1800" dirty="0">
              <a:solidFill>
                <a:schemeClr val="tx1"/>
              </a:solidFill>
              <a:latin typeface="Arial" panose="020B0604020202020204" pitchFamily="34" charset="0"/>
              <a:cs typeface="Arial" panose="020B0604020202020204" pitchFamily="34" charset="0"/>
            </a:endParaRPr>
          </a:p>
          <a:p>
            <a:pPr marL="0" indent="0" algn="just">
              <a:buNone/>
            </a:pPr>
            <a:endParaRPr lang="es-ES" sz="1800" dirty="0">
              <a:solidFill>
                <a:schemeClr val="tx1"/>
              </a:solidFill>
              <a:latin typeface="Arial" panose="020B0604020202020204" pitchFamily="34" charset="0"/>
              <a:cs typeface="Arial" panose="020B0604020202020204" pitchFamily="34" charset="0"/>
            </a:endParaRPr>
          </a:p>
        </p:txBody>
      </p:sp>
      <p:graphicFrame>
        <p:nvGraphicFramePr>
          <p:cNvPr id="25" name="Table 24">
            <a:extLst>
              <a:ext uri="{FF2B5EF4-FFF2-40B4-BE49-F238E27FC236}">
                <a16:creationId xmlns:a16="http://schemas.microsoft.com/office/drawing/2014/main" id="{57F63807-B1A1-4D6C-3A00-FFB953DF0B67}"/>
              </a:ext>
            </a:extLst>
          </p:cNvPr>
          <p:cNvGraphicFramePr>
            <a:graphicFrameLocks noGrp="1"/>
          </p:cNvGraphicFramePr>
          <p:nvPr>
            <p:extLst>
              <p:ext uri="{D42A27DB-BD31-4B8C-83A1-F6EECF244321}">
                <p14:modId xmlns:p14="http://schemas.microsoft.com/office/powerpoint/2010/main" val="575402707"/>
              </p:ext>
            </p:extLst>
          </p:nvPr>
        </p:nvGraphicFramePr>
        <p:xfrm>
          <a:off x="6095725" y="766924"/>
          <a:ext cx="4937036" cy="4802194"/>
        </p:xfrm>
        <a:graphic>
          <a:graphicData uri="http://schemas.openxmlformats.org/drawingml/2006/table">
            <a:tbl>
              <a:tblPr firstRow="1" bandRow="1">
                <a:tableStyleId>{5C22544A-7EE6-4342-B048-85BDC9FD1C3A}</a:tableStyleId>
              </a:tblPr>
              <a:tblGrid>
                <a:gridCol w="2468518">
                  <a:extLst>
                    <a:ext uri="{9D8B030D-6E8A-4147-A177-3AD203B41FA5}">
                      <a16:colId xmlns:a16="http://schemas.microsoft.com/office/drawing/2014/main" val="1412458819"/>
                    </a:ext>
                  </a:extLst>
                </a:gridCol>
                <a:gridCol w="2468518">
                  <a:extLst>
                    <a:ext uri="{9D8B030D-6E8A-4147-A177-3AD203B41FA5}">
                      <a16:colId xmlns:a16="http://schemas.microsoft.com/office/drawing/2014/main" val="680739016"/>
                    </a:ext>
                  </a:extLst>
                </a:gridCol>
              </a:tblGrid>
              <a:tr h="581005">
                <a:tc>
                  <a:txBody>
                    <a:bodyPr/>
                    <a:lstStyle/>
                    <a:p>
                      <a:pPr algn="ctr"/>
                      <a:r>
                        <a:rPr lang="en-US" dirty="0">
                          <a:solidFill>
                            <a:schemeClr val="tx1"/>
                          </a:solidFill>
                        </a:rPr>
                        <a:t>Car</a:t>
                      </a:r>
                    </a:p>
                  </a:txBody>
                  <a:tcPr>
                    <a:solidFill>
                      <a:schemeClr val="tx1">
                        <a:lumMod val="10000"/>
                        <a:lumOff val="90000"/>
                      </a:schemeClr>
                    </a:solidFill>
                  </a:tcPr>
                </a:tc>
                <a:tc>
                  <a:txBody>
                    <a:bodyPr/>
                    <a:lstStyle/>
                    <a:p>
                      <a:pPr algn="ctr"/>
                      <a:r>
                        <a:rPr lang="en-US" dirty="0">
                          <a:solidFill>
                            <a:schemeClr val="tx1"/>
                          </a:solidFill>
                        </a:rPr>
                        <a:t>MIndicator</a:t>
                      </a:r>
                    </a:p>
                  </a:txBody>
                  <a:tcPr>
                    <a:solidFill>
                      <a:schemeClr val="tx1">
                        <a:lumMod val="10000"/>
                        <a:lumOff val="90000"/>
                      </a:schemeClr>
                    </a:solidFill>
                  </a:tcPr>
                </a:tc>
                <a:extLst>
                  <a:ext uri="{0D108BD9-81ED-4DB2-BD59-A6C34878D82A}">
                    <a16:rowId xmlns:a16="http://schemas.microsoft.com/office/drawing/2014/main" val="3953084333"/>
                  </a:ext>
                </a:extLst>
              </a:tr>
              <a:tr h="581005">
                <a:tc>
                  <a:txBody>
                    <a:bodyPr/>
                    <a:lstStyle/>
                    <a:p>
                      <a:pPr algn="ctr"/>
                      <a:r>
                        <a:rPr lang="en-US" dirty="0"/>
                        <a:t>199</a:t>
                      </a:r>
                    </a:p>
                  </a:txBody>
                  <a:tcPr/>
                </a:tc>
                <a:tc>
                  <a:txBody>
                    <a:bodyPr/>
                    <a:lstStyle/>
                    <a:p>
                      <a:pPr algn="ctr"/>
                      <a:r>
                        <a:rPr lang="en-US" dirty="0"/>
                        <a:t>0</a:t>
                      </a:r>
                    </a:p>
                  </a:txBody>
                  <a:tcPr/>
                </a:tc>
                <a:extLst>
                  <a:ext uri="{0D108BD9-81ED-4DB2-BD59-A6C34878D82A}">
                    <a16:rowId xmlns:a16="http://schemas.microsoft.com/office/drawing/2014/main" val="3494972091"/>
                  </a:ext>
                </a:extLst>
              </a:tr>
              <a:tr h="581005">
                <a:tc>
                  <a:txBody>
                    <a:bodyPr/>
                    <a:lstStyle/>
                    <a:p>
                      <a:pPr algn="ctr"/>
                      <a:r>
                        <a:rPr lang="en-US" b="1" dirty="0">
                          <a:solidFill>
                            <a:srgbClr val="FF0000"/>
                          </a:solidFill>
                        </a:rPr>
                        <a:t>Null</a:t>
                      </a:r>
                    </a:p>
                  </a:txBody>
                  <a:tcPr/>
                </a:tc>
                <a:tc>
                  <a:txBody>
                    <a:bodyPr/>
                    <a:lstStyle/>
                    <a:p>
                      <a:pPr algn="ctr"/>
                      <a:r>
                        <a:rPr lang="en-US" b="1" dirty="0"/>
                        <a:t>1</a:t>
                      </a:r>
                    </a:p>
                  </a:txBody>
                  <a:tcPr/>
                </a:tc>
                <a:extLst>
                  <a:ext uri="{0D108BD9-81ED-4DB2-BD59-A6C34878D82A}">
                    <a16:rowId xmlns:a16="http://schemas.microsoft.com/office/drawing/2014/main" val="684414820"/>
                  </a:ext>
                </a:extLst>
              </a:tr>
              <a:tr h="581005">
                <a:tc>
                  <a:txBody>
                    <a:bodyPr/>
                    <a:lstStyle/>
                    <a:p>
                      <a:pPr algn="ctr"/>
                      <a:r>
                        <a:rPr lang="en-US" dirty="0"/>
                        <a:t>Fiat</a:t>
                      </a:r>
                    </a:p>
                  </a:txBody>
                  <a:tcPr/>
                </a:tc>
                <a:tc>
                  <a:txBody>
                    <a:bodyPr/>
                    <a:lstStyle/>
                    <a:p>
                      <a:pPr algn="ctr"/>
                      <a:r>
                        <a:rPr lang="en-US" dirty="0"/>
                        <a:t>0</a:t>
                      </a:r>
                    </a:p>
                  </a:txBody>
                  <a:tcPr/>
                </a:tc>
                <a:extLst>
                  <a:ext uri="{0D108BD9-81ED-4DB2-BD59-A6C34878D82A}">
                    <a16:rowId xmlns:a16="http://schemas.microsoft.com/office/drawing/2014/main" val="3813284200"/>
                  </a:ext>
                </a:extLst>
              </a:tr>
              <a:tr h="581005">
                <a:tc>
                  <a:txBody>
                    <a:bodyPr/>
                    <a:lstStyle/>
                    <a:p>
                      <a:pPr algn="ctr"/>
                      <a:r>
                        <a:rPr lang="en-US" dirty="0"/>
                        <a:t>Kia</a:t>
                      </a:r>
                    </a:p>
                  </a:txBody>
                  <a:tcPr/>
                </a:tc>
                <a:tc>
                  <a:txBody>
                    <a:bodyPr/>
                    <a:lstStyle/>
                    <a:p>
                      <a:pPr algn="ctr"/>
                      <a:r>
                        <a:rPr lang="en-US" dirty="0"/>
                        <a:t>0</a:t>
                      </a:r>
                    </a:p>
                  </a:txBody>
                  <a:tcPr/>
                </a:tc>
                <a:extLst>
                  <a:ext uri="{0D108BD9-81ED-4DB2-BD59-A6C34878D82A}">
                    <a16:rowId xmlns:a16="http://schemas.microsoft.com/office/drawing/2014/main" val="3308992569"/>
                  </a:ext>
                </a:extLst>
              </a:tr>
              <a:tr h="735159">
                <a:tc>
                  <a:txBody>
                    <a:bodyPr/>
                    <a:lstStyle/>
                    <a:p>
                      <a:pPr algn="ctr"/>
                      <a:r>
                        <a:rPr lang="en-US" b="1" dirty="0">
                          <a:solidFill>
                            <a:srgbClr val="FF0000"/>
                          </a:solidFill>
                        </a:rPr>
                        <a:t>Null</a:t>
                      </a:r>
                    </a:p>
                  </a:txBody>
                  <a:tcPr/>
                </a:tc>
                <a:tc>
                  <a:txBody>
                    <a:bodyPr/>
                    <a:lstStyle/>
                    <a:p>
                      <a:pPr algn="ctr"/>
                      <a:r>
                        <a:rPr lang="en-US" b="1" dirty="0"/>
                        <a:t>1</a:t>
                      </a:r>
                    </a:p>
                  </a:txBody>
                  <a:tcPr/>
                </a:tc>
                <a:extLst>
                  <a:ext uri="{0D108BD9-81ED-4DB2-BD59-A6C34878D82A}">
                    <a16:rowId xmlns:a16="http://schemas.microsoft.com/office/drawing/2014/main" val="3812055845"/>
                  </a:ext>
                </a:extLst>
              </a:tr>
              <a:tr h="581005">
                <a:tc>
                  <a:txBody>
                    <a:bodyPr/>
                    <a:lstStyle/>
                    <a:p>
                      <a:pPr algn="ctr"/>
                      <a:r>
                        <a:rPr lang="en-US" b="1" dirty="0">
                          <a:solidFill>
                            <a:srgbClr val="FF0000"/>
                          </a:solidFill>
                        </a:rPr>
                        <a:t>Null</a:t>
                      </a:r>
                    </a:p>
                  </a:txBody>
                  <a:tcPr/>
                </a:tc>
                <a:tc>
                  <a:txBody>
                    <a:bodyPr/>
                    <a:lstStyle/>
                    <a:p>
                      <a:pPr algn="ctr"/>
                      <a:r>
                        <a:rPr lang="en-US" b="1" dirty="0"/>
                        <a:t>1</a:t>
                      </a:r>
                    </a:p>
                  </a:txBody>
                  <a:tcPr/>
                </a:tc>
                <a:extLst>
                  <a:ext uri="{0D108BD9-81ED-4DB2-BD59-A6C34878D82A}">
                    <a16:rowId xmlns:a16="http://schemas.microsoft.com/office/drawing/2014/main" val="2579691237"/>
                  </a:ext>
                </a:extLst>
              </a:tr>
              <a:tr h="581005">
                <a:tc>
                  <a:txBody>
                    <a:bodyPr/>
                    <a:lstStyle/>
                    <a:p>
                      <a:pPr algn="ctr"/>
                      <a:r>
                        <a:rPr lang="en-US" b="1" dirty="0">
                          <a:solidFill>
                            <a:srgbClr val="FF0000"/>
                          </a:solidFill>
                        </a:rPr>
                        <a:t>Null</a:t>
                      </a:r>
                    </a:p>
                  </a:txBody>
                  <a:tcPr/>
                </a:tc>
                <a:tc>
                  <a:txBody>
                    <a:bodyPr/>
                    <a:lstStyle/>
                    <a:p>
                      <a:pPr algn="ctr"/>
                      <a:r>
                        <a:rPr lang="en-US" b="1" dirty="0"/>
                        <a:t>1</a:t>
                      </a:r>
                    </a:p>
                  </a:txBody>
                  <a:tcPr/>
                </a:tc>
                <a:extLst>
                  <a:ext uri="{0D108BD9-81ED-4DB2-BD59-A6C34878D82A}">
                    <a16:rowId xmlns:a16="http://schemas.microsoft.com/office/drawing/2014/main" val="2529836518"/>
                  </a:ext>
                </a:extLst>
              </a:tr>
            </a:tbl>
          </a:graphicData>
        </a:graphic>
      </p:graphicFrame>
    </p:spTree>
    <p:extLst>
      <p:ext uri="{BB962C8B-B14F-4D97-AF65-F5344CB8AC3E}">
        <p14:creationId xmlns:p14="http://schemas.microsoft.com/office/powerpoint/2010/main" val="1991343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p:custDataLst>
              <p:tags r:id="rId1"/>
            </p:custDataLst>
            <p:extLst>
              <p:ext uri="{D42A27DB-BD31-4B8C-83A1-F6EECF244321}">
                <p14:modId xmlns:p14="http://schemas.microsoft.com/office/powerpoint/2010/main" val="1316977493"/>
              </p:ext>
            </p:ext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8" name="Objeto 7" hidden="1"/>
                      <p:cNvPicPr/>
                      <p:nvPr/>
                    </p:nvPicPr>
                    <p:blipFill>
                      <a:blip r:embed="rId5"/>
                      <a:stretch>
                        <a:fillRect/>
                      </a:stretch>
                    </p:blipFill>
                    <p:spPr>
                      <a:xfrm>
                        <a:off x="5291" y="3902"/>
                        <a:ext cx="2116" cy="2116"/>
                      </a:xfrm>
                      <a:prstGeom prst="rect">
                        <a:avLst/>
                      </a:prstGeom>
                    </p:spPr>
                  </p:pic>
                </p:oleObj>
              </mc:Fallback>
            </mc:AlternateContent>
          </a:graphicData>
        </a:graphic>
      </p:graphicFrame>
      <p:sp>
        <p:nvSpPr>
          <p:cNvPr id="7" name="Rectángulo 6" hidden="1"/>
          <p:cNvSpPr/>
          <p:nvPr>
            <p:custDataLst>
              <p:tags r:id="rId2"/>
            </p:custDataLst>
          </p:nvPr>
        </p:nvSpPr>
        <p:spPr>
          <a:xfrm>
            <a:off x="3175" y="1786"/>
            <a:ext cx="211556" cy="2115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s-ES" sz="3198" dirty="0">
              <a:solidFill>
                <a:schemeClr val="tx1"/>
              </a:solidFill>
              <a:latin typeface="Georgia" panose="02040502050405020303" pitchFamily="18" charset="0"/>
              <a:ea typeface="+mj-ea"/>
              <a:cs typeface="+mj-cs"/>
              <a:sym typeface="Playfair Display" panose="00000500000000000000" pitchFamily="2" charset="0"/>
            </a:endParaRPr>
          </a:p>
        </p:txBody>
      </p:sp>
      <p:sp>
        <p:nvSpPr>
          <p:cNvPr id="2" name="Título 1"/>
          <p:cNvSpPr>
            <a:spLocks noGrp="1"/>
          </p:cNvSpPr>
          <p:nvPr>
            <p:ph type="title"/>
          </p:nvPr>
        </p:nvSpPr>
        <p:spPr/>
        <p:txBody>
          <a:bodyPr/>
          <a:lstStyle/>
          <a:p>
            <a:r>
              <a:rPr lang="es-ES" dirty="0"/>
              <a:t>Consideraciones</a:t>
            </a:r>
          </a:p>
        </p:txBody>
      </p:sp>
      <p:sp>
        <p:nvSpPr>
          <p:cNvPr id="4" name="Marcador de contenido 2">
            <a:extLst>
              <a:ext uri="{FF2B5EF4-FFF2-40B4-BE49-F238E27FC236}">
                <a16:creationId xmlns:a16="http://schemas.microsoft.com/office/drawing/2014/main" id="{8FFCB682-A2FC-CA4B-AF1F-9B44DC3872A4}"/>
              </a:ext>
            </a:extLst>
          </p:cNvPr>
          <p:cNvSpPr txBox="1">
            <a:spLocks/>
          </p:cNvSpPr>
          <p:nvPr/>
        </p:nvSpPr>
        <p:spPr>
          <a:xfrm>
            <a:off x="339006" y="1510001"/>
            <a:ext cx="10650995" cy="4201251"/>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buAutoNum type="arabicPeriod"/>
            </a:pPr>
            <a:r>
              <a:rPr lang="es-ES" sz="1800" dirty="0">
                <a:solidFill>
                  <a:schemeClr val="tx1"/>
                </a:solidFill>
                <a:latin typeface="Arial" panose="020B0604020202020204" pitchFamily="34" charset="0"/>
                <a:cs typeface="Arial" panose="020B0604020202020204" pitchFamily="34" charset="0"/>
              </a:rPr>
              <a:t>La variable original aún debe de ser imputada.</a:t>
            </a:r>
          </a:p>
          <a:p>
            <a:pPr marL="342900" indent="-342900">
              <a:buAutoNum type="arabicPeriod"/>
            </a:pPr>
            <a:r>
              <a:rPr lang="es-ES" sz="1800" dirty="0">
                <a:solidFill>
                  <a:schemeClr val="tx1"/>
                </a:solidFill>
                <a:latin typeface="Arial" panose="020B0604020202020204" pitchFamily="34" charset="0"/>
                <a:cs typeface="Arial" panose="020B0604020202020204" pitchFamily="34" charset="0"/>
              </a:rPr>
              <a:t>Muchos Missing Indicators pueden acabar siendo idénticos o estar muy correlacionados.</a:t>
            </a:r>
          </a:p>
          <a:p>
            <a:pPr marL="342900" indent="-342900">
              <a:buAutoNum type="arabicPeriod"/>
            </a:pPr>
            <a:r>
              <a:rPr lang="es-ES" sz="1800" dirty="0">
                <a:solidFill>
                  <a:schemeClr val="tx1"/>
                </a:solidFill>
                <a:latin typeface="Arial" panose="020B0604020202020204" pitchFamily="34" charset="0"/>
                <a:cs typeface="Arial" panose="020B0604020202020204" pitchFamily="34" charset="0"/>
              </a:rPr>
              <a:t>Casos donde es recomendable usarlos:</a:t>
            </a:r>
          </a:p>
          <a:p>
            <a:pPr marL="0" indent="0">
              <a:buNone/>
            </a:pPr>
            <a:r>
              <a:rPr lang="es-ES" sz="1800" dirty="0">
                <a:solidFill>
                  <a:schemeClr val="tx1"/>
                </a:solidFill>
                <a:latin typeface="Arial" panose="020B0604020202020204" pitchFamily="34" charset="0"/>
                <a:cs typeface="Arial" panose="020B0604020202020204" pitchFamily="34" charset="0"/>
              </a:rPr>
              <a:t>     * 	Patrones de ausencia significativos</a:t>
            </a:r>
          </a:p>
          <a:p>
            <a:pPr marL="0" indent="0">
              <a:buNone/>
            </a:pPr>
            <a:r>
              <a:rPr lang="es-ES" sz="1800" dirty="0">
                <a:solidFill>
                  <a:schemeClr val="tx1"/>
                </a:solidFill>
                <a:latin typeface="Arial" panose="020B0604020202020204" pitchFamily="34" charset="0"/>
                <a:cs typeface="Arial" panose="020B0604020202020204" pitchFamily="34" charset="0"/>
              </a:rPr>
              <a:t>     * Evitar la pérdida de información</a:t>
            </a:r>
          </a:p>
          <a:p>
            <a:pPr marL="0" indent="0">
              <a:buNone/>
            </a:pPr>
            <a:r>
              <a:rPr lang="es-ES" sz="1800" dirty="0">
                <a:solidFill>
                  <a:schemeClr val="tx1"/>
                </a:solidFill>
                <a:latin typeface="Arial" panose="020B0604020202020204" pitchFamily="34" charset="0"/>
                <a:cs typeface="Arial" panose="020B0604020202020204" pitchFamily="34" charset="0"/>
              </a:rPr>
              <a:t>     * Variables con alta proporción de valores faltantes.</a:t>
            </a:r>
          </a:p>
          <a:p>
            <a:pPr marL="0" indent="0">
              <a:buNone/>
            </a:pPr>
            <a:r>
              <a:rPr lang="es-ES" sz="1800" dirty="0">
                <a:solidFill>
                  <a:schemeClr val="tx1"/>
                </a:solidFill>
                <a:latin typeface="Arial" panose="020B0604020202020204" pitchFamily="34" charset="0"/>
                <a:cs typeface="Arial" panose="020B0604020202020204" pitchFamily="34" charset="0"/>
              </a:rPr>
              <a:t>     * Modelos sensibles a la ausencia de datos.</a:t>
            </a:r>
          </a:p>
          <a:p>
            <a:pPr marL="0" indent="0">
              <a:buNone/>
            </a:pPr>
            <a:r>
              <a:rPr lang="es-ES" sz="1800" dirty="0">
                <a:solidFill>
                  <a:schemeClr val="tx1"/>
                </a:solidFill>
                <a:latin typeface="Arial" panose="020B0604020202020204" pitchFamily="34" charset="0"/>
                <a:cs typeface="Arial" panose="020B0604020202020204" pitchFamily="34" charset="0"/>
              </a:rPr>
              <a:t>4. Casos donde no es recomendable usarlos:</a:t>
            </a:r>
          </a:p>
          <a:p>
            <a:pPr marL="0" indent="0">
              <a:buNone/>
            </a:pPr>
            <a:r>
              <a:rPr lang="es-ES" sz="1800" dirty="0">
                <a:solidFill>
                  <a:schemeClr val="tx1"/>
                </a:solidFill>
                <a:latin typeface="Arial" panose="020B0604020202020204" pitchFamily="34" charset="0"/>
                <a:cs typeface="Arial" panose="020B0604020202020204" pitchFamily="34" charset="0"/>
              </a:rPr>
              <a:t>     * Variables con baja proporción de valores faltantes.</a:t>
            </a:r>
          </a:p>
          <a:p>
            <a:pPr marL="0" indent="0">
              <a:buNone/>
            </a:pPr>
            <a:r>
              <a:rPr lang="es-ES" sz="1800" dirty="0">
                <a:solidFill>
                  <a:schemeClr val="tx1"/>
                </a:solidFill>
                <a:latin typeface="Arial" panose="020B0604020202020204" pitchFamily="34" charset="0"/>
                <a:cs typeface="Arial" panose="020B0604020202020204" pitchFamily="34" charset="0"/>
              </a:rPr>
              <a:t>     * Variables numéricas sin significado para la ausencia de datos. </a:t>
            </a:r>
          </a:p>
          <a:p>
            <a:pPr marL="0" indent="0">
              <a:buNone/>
            </a:pPr>
            <a:r>
              <a:rPr lang="es-ES" sz="1800" dirty="0">
                <a:solidFill>
                  <a:schemeClr val="tx1"/>
                </a:solidFill>
                <a:latin typeface="Arial" panose="020B0604020202020204" pitchFamily="34" charset="0"/>
                <a:cs typeface="Arial" panose="020B0604020202020204" pitchFamily="34" charset="0"/>
              </a:rPr>
              <a:t>     * Modelos o algoritmos insensibles a la usencia de datos. </a:t>
            </a:r>
          </a:p>
          <a:p>
            <a:pPr marL="0" indent="0">
              <a:buNone/>
            </a:pPr>
            <a:r>
              <a:rPr lang="es-ES" sz="1800" dirty="0">
                <a:solidFill>
                  <a:schemeClr val="tx1"/>
                </a:solidFill>
                <a:latin typeface="Arial" panose="020B0604020202020204" pitchFamily="34" charset="0"/>
                <a:cs typeface="Arial" panose="020B0604020202020204" pitchFamily="34" charset="0"/>
              </a:rPr>
              <a:t>     * Variables categóricas con un conjunto finito de categorías.</a:t>
            </a:r>
          </a:p>
          <a:p>
            <a:endParaRPr lang="es-E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7681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5291" y="3902"/>
                        <a:ext cx="2116" cy="2116"/>
                      </a:xfrm>
                      <a:prstGeom prst="rect">
                        <a:avLst/>
                      </a:prstGeom>
                    </p:spPr>
                  </p:pic>
                </p:oleObj>
              </mc:Fallback>
            </mc:AlternateContent>
          </a:graphicData>
        </a:graphic>
      </p:graphicFrame>
      <p:sp>
        <p:nvSpPr>
          <p:cNvPr id="2" name="Rectángulo 1" hidden="1"/>
          <p:cNvSpPr/>
          <p:nvPr>
            <p:custDataLst>
              <p:tags r:id="rId2"/>
            </p:custDataLst>
          </p:nvPr>
        </p:nvSpPr>
        <p:spPr>
          <a:xfrm>
            <a:off x="3175" y="1786"/>
            <a:ext cx="211556" cy="21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3198" dirty="0">
              <a:latin typeface="Georgia" panose="02040502050405020303" pitchFamily="18" charset="0"/>
              <a:ea typeface="+mj-ea"/>
              <a:cs typeface="+mj-cs"/>
              <a:sym typeface="Playfair Display" panose="00000500000000000000" pitchFamily="2" charset="0"/>
            </a:endParaRPr>
          </a:p>
        </p:txBody>
      </p:sp>
      <p:sp>
        <p:nvSpPr>
          <p:cNvPr id="9" name="Título 8">
            <a:extLst>
              <a:ext uri="{FF2B5EF4-FFF2-40B4-BE49-F238E27FC236}">
                <a16:creationId xmlns:a16="http://schemas.microsoft.com/office/drawing/2014/main" id="{92C4D6DD-881B-984A-9C92-27BA5BC27568}"/>
              </a:ext>
            </a:extLst>
          </p:cNvPr>
          <p:cNvSpPr>
            <a:spLocks noGrp="1"/>
          </p:cNvSpPr>
          <p:nvPr>
            <p:ph type="title"/>
          </p:nvPr>
        </p:nvSpPr>
        <p:spPr>
          <a:xfrm>
            <a:off x="335999" y="303992"/>
            <a:ext cx="11519451" cy="462932"/>
          </a:xfrm>
        </p:spPr>
        <p:txBody>
          <a:bodyPr/>
          <a:lstStyle/>
          <a:p>
            <a:r>
              <a:rPr lang="es-ES" dirty="0"/>
              <a:t>Complete Case Analysis</a:t>
            </a:r>
            <a:endParaRPr lang="en-US" dirty="0"/>
          </a:p>
        </p:txBody>
      </p:sp>
      <p:sp>
        <p:nvSpPr>
          <p:cNvPr id="5" name="Marcador de contenido 2">
            <a:extLst>
              <a:ext uri="{FF2B5EF4-FFF2-40B4-BE49-F238E27FC236}">
                <a16:creationId xmlns:a16="http://schemas.microsoft.com/office/drawing/2014/main" id="{8FFCB682-A2FC-CA4B-AF1F-9B44DC3872A4}"/>
              </a:ext>
            </a:extLst>
          </p:cNvPr>
          <p:cNvSpPr txBox="1">
            <a:spLocks/>
          </p:cNvSpPr>
          <p:nvPr/>
        </p:nvSpPr>
        <p:spPr>
          <a:xfrm>
            <a:off x="335999" y="843637"/>
            <a:ext cx="4670715" cy="3059903"/>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0" indent="0" algn="just">
              <a:buNone/>
            </a:pPr>
            <a:r>
              <a:rPr lang="es-ES" sz="1800" dirty="0">
                <a:solidFill>
                  <a:schemeClr val="tx1"/>
                </a:solidFill>
                <a:latin typeface="Arial" panose="020B0604020202020204" pitchFamily="34" charset="0"/>
                <a:cs typeface="Arial" panose="020B0604020202020204" pitchFamily="34" charset="0"/>
              </a:rPr>
              <a:t>1. Consiste en descartar las observaciones con valores faltantes (Null), removerlas.</a:t>
            </a:r>
          </a:p>
          <a:p>
            <a:pPr marL="0" indent="0" algn="just">
              <a:buNone/>
            </a:pPr>
            <a:r>
              <a:rPr lang="es-ES" sz="1800" dirty="0">
                <a:solidFill>
                  <a:schemeClr val="tx1"/>
                </a:solidFill>
                <a:latin typeface="Arial" panose="020B0604020202020204" pitchFamily="34" charset="0"/>
                <a:cs typeface="Arial" panose="020B0604020202020204" pitchFamily="34" charset="0"/>
              </a:rPr>
              <a:t>2. Pueden eliminar un gran conjunto del dataset.</a:t>
            </a:r>
          </a:p>
          <a:p>
            <a:pPr marL="0" indent="0" algn="just">
              <a:buNone/>
            </a:pPr>
            <a:endParaRPr lang="es-ES" sz="1800" dirty="0">
              <a:solidFill>
                <a:schemeClr val="tx1"/>
              </a:solidFill>
              <a:latin typeface="Arial" panose="020B0604020202020204" pitchFamily="34" charset="0"/>
              <a:cs typeface="Arial" panose="020B0604020202020204" pitchFamily="34" charset="0"/>
            </a:endParaRPr>
          </a:p>
        </p:txBody>
      </p:sp>
      <p:graphicFrame>
        <p:nvGraphicFramePr>
          <p:cNvPr id="25" name="Table 24">
            <a:extLst>
              <a:ext uri="{FF2B5EF4-FFF2-40B4-BE49-F238E27FC236}">
                <a16:creationId xmlns:a16="http://schemas.microsoft.com/office/drawing/2014/main" id="{57F63807-B1A1-4D6C-3A00-FFB953DF0B67}"/>
              </a:ext>
            </a:extLst>
          </p:cNvPr>
          <p:cNvGraphicFramePr>
            <a:graphicFrameLocks noGrp="1"/>
          </p:cNvGraphicFramePr>
          <p:nvPr>
            <p:extLst>
              <p:ext uri="{D42A27DB-BD31-4B8C-83A1-F6EECF244321}">
                <p14:modId xmlns:p14="http://schemas.microsoft.com/office/powerpoint/2010/main" val="3508565350"/>
              </p:ext>
            </p:extLst>
          </p:nvPr>
        </p:nvGraphicFramePr>
        <p:xfrm>
          <a:off x="5840892" y="393108"/>
          <a:ext cx="4937036" cy="2925064"/>
        </p:xfrm>
        <a:graphic>
          <a:graphicData uri="http://schemas.openxmlformats.org/drawingml/2006/table">
            <a:tbl>
              <a:tblPr firstRow="1" bandRow="1">
                <a:tableStyleId>{5C22544A-7EE6-4342-B048-85BDC9FD1C3A}</a:tableStyleId>
              </a:tblPr>
              <a:tblGrid>
                <a:gridCol w="2468518">
                  <a:extLst>
                    <a:ext uri="{9D8B030D-6E8A-4147-A177-3AD203B41FA5}">
                      <a16:colId xmlns:a16="http://schemas.microsoft.com/office/drawing/2014/main" val="1412458819"/>
                    </a:ext>
                  </a:extLst>
                </a:gridCol>
                <a:gridCol w="2468518">
                  <a:extLst>
                    <a:ext uri="{9D8B030D-6E8A-4147-A177-3AD203B41FA5}">
                      <a16:colId xmlns:a16="http://schemas.microsoft.com/office/drawing/2014/main" val="680739016"/>
                    </a:ext>
                  </a:extLst>
                </a:gridCol>
              </a:tblGrid>
              <a:tr h="242058">
                <a:tc>
                  <a:txBody>
                    <a:bodyPr/>
                    <a:lstStyle/>
                    <a:p>
                      <a:pPr algn="ctr"/>
                      <a:r>
                        <a:rPr lang="en-US" dirty="0">
                          <a:solidFill>
                            <a:schemeClr val="tx1"/>
                          </a:solidFill>
                        </a:rPr>
                        <a:t>Car</a:t>
                      </a:r>
                    </a:p>
                  </a:txBody>
                  <a:tcPr>
                    <a:solidFill>
                      <a:schemeClr val="tx1">
                        <a:lumMod val="10000"/>
                        <a:lumOff val="90000"/>
                      </a:schemeClr>
                    </a:solidFill>
                  </a:tcPr>
                </a:tc>
                <a:tc>
                  <a:txBody>
                    <a:bodyPr/>
                    <a:lstStyle/>
                    <a:p>
                      <a:pPr algn="ctr"/>
                      <a:r>
                        <a:rPr lang="en-US" dirty="0">
                          <a:solidFill>
                            <a:schemeClr val="tx1"/>
                          </a:solidFill>
                        </a:rPr>
                        <a:t>Price</a:t>
                      </a:r>
                    </a:p>
                  </a:txBody>
                  <a:tcPr>
                    <a:solidFill>
                      <a:schemeClr val="tx1">
                        <a:lumMod val="10000"/>
                        <a:lumOff val="90000"/>
                      </a:schemeClr>
                    </a:solidFill>
                  </a:tcPr>
                </a:tc>
                <a:extLst>
                  <a:ext uri="{0D108BD9-81ED-4DB2-BD59-A6C34878D82A}">
                    <a16:rowId xmlns:a16="http://schemas.microsoft.com/office/drawing/2014/main" val="3953084333"/>
                  </a:ext>
                </a:extLst>
              </a:tr>
              <a:tr h="242058">
                <a:tc>
                  <a:txBody>
                    <a:bodyPr/>
                    <a:lstStyle/>
                    <a:p>
                      <a:pPr algn="ctr"/>
                      <a:r>
                        <a:rPr lang="en-US" dirty="0"/>
                        <a:t>BMW</a:t>
                      </a:r>
                    </a:p>
                  </a:txBody>
                  <a:tcPr/>
                </a:tc>
                <a:tc>
                  <a:txBody>
                    <a:bodyPr/>
                    <a:lstStyle/>
                    <a:p>
                      <a:pPr algn="ctr"/>
                      <a:r>
                        <a:rPr lang="en-US" dirty="0"/>
                        <a:t>5324</a:t>
                      </a:r>
                    </a:p>
                  </a:txBody>
                  <a:tcPr/>
                </a:tc>
                <a:extLst>
                  <a:ext uri="{0D108BD9-81ED-4DB2-BD59-A6C34878D82A}">
                    <a16:rowId xmlns:a16="http://schemas.microsoft.com/office/drawing/2014/main" val="3494972091"/>
                  </a:ext>
                </a:extLst>
              </a:tr>
              <a:tr h="242058">
                <a:tc>
                  <a:txBody>
                    <a:bodyPr/>
                    <a:lstStyle/>
                    <a:p>
                      <a:pPr algn="ctr"/>
                      <a:r>
                        <a:rPr lang="en-US" b="1" dirty="0">
                          <a:solidFill>
                            <a:srgbClr val="FF0000"/>
                          </a:solidFill>
                        </a:rPr>
                        <a:t>Null</a:t>
                      </a:r>
                    </a:p>
                  </a:txBody>
                  <a:tcPr/>
                </a:tc>
                <a:tc>
                  <a:txBody>
                    <a:bodyPr/>
                    <a:lstStyle/>
                    <a:p>
                      <a:pPr algn="ctr"/>
                      <a:r>
                        <a:rPr lang="en-US" sz="1799" kern="1200" dirty="0">
                          <a:solidFill>
                            <a:schemeClr val="dk1"/>
                          </a:solidFill>
                          <a:latin typeface="+mn-lt"/>
                          <a:ea typeface="+mn-ea"/>
                          <a:cs typeface="+mn-cs"/>
                        </a:rPr>
                        <a:t>69</a:t>
                      </a:r>
                    </a:p>
                  </a:txBody>
                  <a:tcPr/>
                </a:tc>
                <a:extLst>
                  <a:ext uri="{0D108BD9-81ED-4DB2-BD59-A6C34878D82A}">
                    <a16:rowId xmlns:a16="http://schemas.microsoft.com/office/drawing/2014/main" val="684414820"/>
                  </a:ext>
                </a:extLst>
              </a:tr>
              <a:tr h="242058">
                <a:tc>
                  <a:txBody>
                    <a:bodyPr/>
                    <a:lstStyle/>
                    <a:p>
                      <a:pPr algn="ctr"/>
                      <a:r>
                        <a:rPr lang="en-US" dirty="0"/>
                        <a:t>Fiat</a:t>
                      </a:r>
                    </a:p>
                  </a:txBody>
                  <a:tcPr/>
                </a:tc>
                <a:tc>
                  <a:txBody>
                    <a:bodyPr/>
                    <a:lstStyle/>
                    <a:p>
                      <a:pPr algn="ctr"/>
                      <a:r>
                        <a:rPr lang="en-US" dirty="0"/>
                        <a:t>34232</a:t>
                      </a:r>
                    </a:p>
                  </a:txBody>
                  <a:tcPr/>
                </a:tc>
                <a:extLst>
                  <a:ext uri="{0D108BD9-81ED-4DB2-BD59-A6C34878D82A}">
                    <a16:rowId xmlns:a16="http://schemas.microsoft.com/office/drawing/2014/main" val="3813284200"/>
                  </a:ext>
                </a:extLst>
              </a:tr>
              <a:tr h="242058">
                <a:tc>
                  <a:txBody>
                    <a:bodyPr/>
                    <a:lstStyle/>
                    <a:p>
                      <a:pPr algn="ctr"/>
                      <a:r>
                        <a:rPr lang="en-US" dirty="0"/>
                        <a:t>Kia</a:t>
                      </a:r>
                    </a:p>
                  </a:txBody>
                  <a:tcPr/>
                </a:tc>
                <a:tc>
                  <a:txBody>
                    <a:bodyPr/>
                    <a:lstStyle/>
                    <a:p>
                      <a:pPr algn="ctr"/>
                      <a:r>
                        <a:rPr lang="en-US" sz="1799" b="1" kern="1200" dirty="0">
                          <a:solidFill>
                            <a:srgbClr val="FF0000"/>
                          </a:solidFill>
                          <a:latin typeface="+mn-lt"/>
                          <a:ea typeface="+mn-ea"/>
                          <a:cs typeface="+mn-cs"/>
                        </a:rPr>
                        <a:t>Null</a:t>
                      </a:r>
                    </a:p>
                  </a:txBody>
                  <a:tcPr/>
                </a:tc>
                <a:extLst>
                  <a:ext uri="{0D108BD9-81ED-4DB2-BD59-A6C34878D82A}">
                    <a16:rowId xmlns:a16="http://schemas.microsoft.com/office/drawing/2014/main" val="3308992569"/>
                  </a:ext>
                </a:extLst>
              </a:tr>
              <a:tr h="242058">
                <a:tc>
                  <a:txBody>
                    <a:bodyPr/>
                    <a:lstStyle/>
                    <a:p>
                      <a:pPr algn="ctr"/>
                      <a:r>
                        <a:rPr lang="en-US" sz="1799" kern="1200" dirty="0">
                          <a:solidFill>
                            <a:schemeClr val="dk1"/>
                          </a:solidFill>
                          <a:latin typeface="+mn-lt"/>
                          <a:ea typeface="+mn-ea"/>
                          <a:cs typeface="+mn-cs"/>
                        </a:rPr>
                        <a:t>MBenz</a:t>
                      </a:r>
                    </a:p>
                  </a:txBody>
                  <a:tcPr/>
                </a:tc>
                <a:tc>
                  <a:txBody>
                    <a:bodyPr/>
                    <a:lstStyle/>
                    <a:p>
                      <a:pPr algn="ctr"/>
                      <a:r>
                        <a:rPr lang="en-US" sz="1799" kern="1200" dirty="0">
                          <a:solidFill>
                            <a:schemeClr val="dk1"/>
                          </a:solidFill>
                          <a:latin typeface="+mn-lt"/>
                          <a:ea typeface="+mn-ea"/>
                          <a:cs typeface="+mn-cs"/>
                        </a:rPr>
                        <a:t>4234</a:t>
                      </a:r>
                    </a:p>
                  </a:txBody>
                  <a:tcPr/>
                </a:tc>
                <a:extLst>
                  <a:ext uri="{0D108BD9-81ED-4DB2-BD59-A6C34878D82A}">
                    <a16:rowId xmlns:a16="http://schemas.microsoft.com/office/drawing/2014/main" val="3812055845"/>
                  </a:ext>
                </a:extLst>
              </a:tr>
              <a:tr h="242058">
                <a:tc>
                  <a:txBody>
                    <a:bodyPr/>
                    <a:lstStyle/>
                    <a:p>
                      <a:pPr algn="ctr"/>
                      <a:r>
                        <a:rPr lang="en-US" b="1" dirty="0">
                          <a:solidFill>
                            <a:srgbClr val="FF0000"/>
                          </a:solidFill>
                        </a:rPr>
                        <a:t>Null</a:t>
                      </a:r>
                    </a:p>
                  </a:txBody>
                  <a:tcPr/>
                </a:tc>
                <a:tc>
                  <a:txBody>
                    <a:bodyPr/>
                    <a:lstStyle/>
                    <a:p>
                      <a:pPr algn="ctr"/>
                      <a:r>
                        <a:rPr lang="en-US" sz="1799" kern="1200" dirty="0">
                          <a:solidFill>
                            <a:schemeClr val="dk1"/>
                          </a:solidFill>
                          <a:latin typeface="+mn-lt"/>
                          <a:ea typeface="+mn-ea"/>
                          <a:cs typeface="+mn-cs"/>
                        </a:rPr>
                        <a:t>2342</a:t>
                      </a:r>
                    </a:p>
                  </a:txBody>
                  <a:tcPr/>
                </a:tc>
                <a:extLst>
                  <a:ext uri="{0D108BD9-81ED-4DB2-BD59-A6C34878D82A}">
                    <a16:rowId xmlns:a16="http://schemas.microsoft.com/office/drawing/2014/main" val="2579691237"/>
                  </a:ext>
                </a:extLst>
              </a:tr>
              <a:tr h="242058">
                <a:tc>
                  <a:txBody>
                    <a:bodyPr/>
                    <a:lstStyle/>
                    <a:p>
                      <a:pPr algn="ctr"/>
                      <a:r>
                        <a:rPr lang="en-US" sz="1799" kern="1200" dirty="0">
                          <a:solidFill>
                            <a:schemeClr val="dk1"/>
                          </a:solidFill>
                          <a:latin typeface="+mn-lt"/>
                          <a:ea typeface="+mn-ea"/>
                          <a:cs typeface="+mn-cs"/>
                        </a:rPr>
                        <a:t>Nissan</a:t>
                      </a:r>
                    </a:p>
                  </a:txBody>
                  <a:tcPr/>
                </a:tc>
                <a:tc>
                  <a:txBody>
                    <a:bodyPr/>
                    <a:lstStyle/>
                    <a:p>
                      <a:pPr algn="ctr"/>
                      <a:r>
                        <a:rPr lang="en-US" sz="1799" b="1" kern="1200" dirty="0">
                          <a:solidFill>
                            <a:srgbClr val="FF0000"/>
                          </a:solidFill>
                          <a:latin typeface="+mn-lt"/>
                          <a:ea typeface="+mn-ea"/>
                          <a:cs typeface="+mn-cs"/>
                        </a:rPr>
                        <a:t>Null</a:t>
                      </a:r>
                    </a:p>
                  </a:txBody>
                  <a:tcPr/>
                </a:tc>
                <a:extLst>
                  <a:ext uri="{0D108BD9-81ED-4DB2-BD59-A6C34878D82A}">
                    <a16:rowId xmlns:a16="http://schemas.microsoft.com/office/drawing/2014/main" val="2529836518"/>
                  </a:ext>
                </a:extLst>
              </a:tr>
            </a:tbl>
          </a:graphicData>
        </a:graphic>
      </p:graphicFrame>
      <p:sp>
        <p:nvSpPr>
          <p:cNvPr id="4" name="Arrow: Down 3">
            <a:extLst>
              <a:ext uri="{FF2B5EF4-FFF2-40B4-BE49-F238E27FC236}">
                <a16:creationId xmlns:a16="http://schemas.microsoft.com/office/drawing/2014/main" id="{4C28A6F5-C2E5-B1C9-C8C7-44F39A54890F}"/>
              </a:ext>
            </a:extLst>
          </p:cNvPr>
          <p:cNvSpPr/>
          <p:nvPr/>
        </p:nvSpPr>
        <p:spPr>
          <a:xfrm>
            <a:off x="8067094" y="3539329"/>
            <a:ext cx="484632" cy="5635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6">
            <a:extLst>
              <a:ext uri="{FF2B5EF4-FFF2-40B4-BE49-F238E27FC236}">
                <a16:creationId xmlns:a16="http://schemas.microsoft.com/office/drawing/2014/main" id="{F5C7E2C2-872D-962C-C5A5-8BADB4369AE7}"/>
              </a:ext>
            </a:extLst>
          </p:cNvPr>
          <p:cNvGraphicFramePr>
            <a:graphicFrameLocks noGrp="1"/>
          </p:cNvGraphicFramePr>
          <p:nvPr>
            <p:extLst>
              <p:ext uri="{D42A27DB-BD31-4B8C-83A1-F6EECF244321}">
                <p14:modId xmlns:p14="http://schemas.microsoft.com/office/powerpoint/2010/main" val="415357269"/>
              </p:ext>
            </p:extLst>
          </p:nvPr>
        </p:nvGraphicFramePr>
        <p:xfrm>
          <a:off x="5840892" y="4219084"/>
          <a:ext cx="4937036" cy="1483360"/>
        </p:xfrm>
        <a:graphic>
          <a:graphicData uri="http://schemas.openxmlformats.org/drawingml/2006/table">
            <a:tbl>
              <a:tblPr firstRow="1" bandRow="1">
                <a:tableStyleId>{5C22544A-7EE6-4342-B048-85BDC9FD1C3A}</a:tableStyleId>
              </a:tblPr>
              <a:tblGrid>
                <a:gridCol w="2468518">
                  <a:extLst>
                    <a:ext uri="{9D8B030D-6E8A-4147-A177-3AD203B41FA5}">
                      <a16:colId xmlns:a16="http://schemas.microsoft.com/office/drawing/2014/main" val="1681587934"/>
                    </a:ext>
                  </a:extLst>
                </a:gridCol>
                <a:gridCol w="2468518">
                  <a:extLst>
                    <a:ext uri="{9D8B030D-6E8A-4147-A177-3AD203B41FA5}">
                      <a16:colId xmlns:a16="http://schemas.microsoft.com/office/drawing/2014/main" val="1308190208"/>
                    </a:ext>
                  </a:extLst>
                </a:gridCol>
              </a:tblGrid>
              <a:tr h="370840">
                <a:tc>
                  <a:txBody>
                    <a:bodyPr/>
                    <a:lstStyle/>
                    <a:p>
                      <a:pPr algn="ctr"/>
                      <a:r>
                        <a:rPr lang="en-US" b="1" dirty="0">
                          <a:solidFill>
                            <a:schemeClr val="tx1"/>
                          </a:solidFill>
                        </a:rPr>
                        <a:t>Car</a:t>
                      </a:r>
                    </a:p>
                  </a:txBody>
                  <a:tcPr>
                    <a:solidFill>
                      <a:schemeClr val="tx1">
                        <a:lumMod val="10000"/>
                        <a:lumOff val="90000"/>
                      </a:schemeClr>
                    </a:solidFill>
                  </a:tcPr>
                </a:tc>
                <a:tc>
                  <a:txBody>
                    <a:bodyPr/>
                    <a:lstStyle/>
                    <a:p>
                      <a:pPr algn="ctr"/>
                      <a:r>
                        <a:rPr lang="en-US" b="1" dirty="0">
                          <a:solidFill>
                            <a:schemeClr val="tx1"/>
                          </a:solidFill>
                        </a:rPr>
                        <a:t>Price</a:t>
                      </a:r>
                    </a:p>
                  </a:txBody>
                  <a:tcPr>
                    <a:solidFill>
                      <a:schemeClr val="tx1">
                        <a:lumMod val="10000"/>
                        <a:lumOff val="90000"/>
                      </a:schemeClr>
                    </a:solidFill>
                  </a:tcPr>
                </a:tc>
                <a:extLst>
                  <a:ext uri="{0D108BD9-81ED-4DB2-BD59-A6C34878D82A}">
                    <a16:rowId xmlns:a16="http://schemas.microsoft.com/office/drawing/2014/main" val="3301438897"/>
                  </a:ext>
                </a:extLst>
              </a:tr>
              <a:tr h="370840">
                <a:tc>
                  <a:txBody>
                    <a:bodyPr/>
                    <a:lstStyle/>
                    <a:p>
                      <a:pPr algn="ctr"/>
                      <a:r>
                        <a:rPr lang="en-US" dirty="0"/>
                        <a:t>BMW</a:t>
                      </a:r>
                    </a:p>
                  </a:txBody>
                  <a:tcPr/>
                </a:tc>
                <a:tc>
                  <a:txBody>
                    <a:bodyPr/>
                    <a:lstStyle/>
                    <a:p>
                      <a:pPr algn="ctr"/>
                      <a:r>
                        <a:rPr lang="en-US" dirty="0"/>
                        <a:t>5324</a:t>
                      </a:r>
                    </a:p>
                  </a:txBody>
                  <a:tcPr/>
                </a:tc>
                <a:extLst>
                  <a:ext uri="{0D108BD9-81ED-4DB2-BD59-A6C34878D82A}">
                    <a16:rowId xmlns:a16="http://schemas.microsoft.com/office/drawing/2014/main" val="1101290561"/>
                  </a:ext>
                </a:extLst>
              </a:tr>
              <a:tr h="370840">
                <a:tc>
                  <a:txBody>
                    <a:bodyPr/>
                    <a:lstStyle/>
                    <a:p>
                      <a:pPr algn="ctr"/>
                      <a:r>
                        <a:rPr lang="en-US" dirty="0"/>
                        <a:t>Fiat</a:t>
                      </a:r>
                    </a:p>
                  </a:txBody>
                  <a:tcPr/>
                </a:tc>
                <a:tc>
                  <a:txBody>
                    <a:bodyPr/>
                    <a:lstStyle/>
                    <a:p>
                      <a:pPr algn="ctr"/>
                      <a:r>
                        <a:rPr lang="en-US" dirty="0"/>
                        <a:t>34232</a:t>
                      </a:r>
                    </a:p>
                  </a:txBody>
                  <a:tcPr/>
                </a:tc>
                <a:extLst>
                  <a:ext uri="{0D108BD9-81ED-4DB2-BD59-A6C34878D82A}">
                    <a16:rowId xmlns:a16="http://schemas.microsoft.com/office/drawing/2014/main" val="2021373484"/>
                  </a:ext>
                </a:extLst>
              </a:tr>
              <a:tr h="370840">
                <a:tc>
                  <a:txBody>
                    <a:bodyPr/>
                    <a:lstStyle/>
                    <a:p>
                      <a:pPr algn="ctr"/>
                      <a:r>
                        <a:rPr lang="en-US" dirty="0"/>
                        <a:t>MBenz</a:t>
                      </a:r>
                    </a:p>
                  </a:txBody>
                  <a:tcPr/>
                </a:tc>
                <a:tc>
                  <a:txBody>
                    <a:bodyPr/>
                    <a:lstStyle/>
                    <a:p>
                      <a:pPr algn="ctr"/>
                      <a:r>
                        <a:rPr lang="en-US" dirty="0"/>
                        <a:t>4234</a:t>
                      </a:r>
                    </a:p>
                  </a:txBody>
                  <a:tcPr/>
                </a:tc>
                <a:extLst>
                  <a:ext uri="{0D108BD9-81ED-4DB2-BD59-A6C34878D82A}">
                    <a16:rowId xmlns:a16="http://schemas.microsoft.com/office/drawing/2014/main" val="220863622"/>
                  </a:ext>
                </a:extLst>
              </a:tr>
            </a:tbl>
          </a:graphicData>
        </a:graphic>
      </p:graphicFrame>
      <p:sp>
        <p:nvSpPr>
          <p:cNvPr id="8" name="Título 1">
            <a:extLst>
              <a:ext uri="{FF2B5EF4-FFF2-40B4-BE49-F238E27FC236}">
                <a16:creationId xmlns:a16="http://schemas.microsoft.com/office/drawing/2014/main" id="{35F9AF70-3E93-23AD-BE84-5B665947B1A2}"/>
              </a:ext>
            </a:extLst>
          </p:cNvPr>
          <p:cNvSpPr txBox="1">
            <a:spLocks/>
          </p:cNvSpPr>
          <p:nvPr/>
        </p:nvSpPr>
        <p:spPr>
          <a:xfrm>
            <a:off x="335998" y="2398829"/>
            <a:ext cx="11519451" cy="919343"/>
          </a:xfrm>
          <a:prstGeom prst="rect">
            <a:avLst/>
          </a:prstGeom>
        </p:spPr>
        <p:txBody>
          <a:bodyPr vert="horz" lIns="0" tIns="0" rIns="0" bIns="0" rtlCol="0" anchor="t">
            <a:noAutofit/>
          </a:bodyPr>
          <a:lstStyle>
            <a:lvl1pPr algn="l" defTabSz="913897" rtl="0" eaLnBrk="1" latinLnBrk="0" hangingPunct="1">
              <a:lnSpc>
                <a:spcPct val="90000"/>
              </a:lnSpc>
              <a:spcBef>
                <a:spcPct val="0"/>
              </a:spcBef>
              <a:buNone/>
              <a:defRPr sz="2400" kern="1200">
                <a:solidFill>
                  <a:schemeClr val="tx1"/>
                </a:solidFill>
                <a:latin typeface="Georgia" panose="02040502050405020303" pitchFamily="18" charset="0"/>
                <a:ea typeface="+mj-ea"/>
                <a:cs typeface="+mj-cs"/>
              </a:defRPr>
            </a:lvl1pPr>
          </a:lstStyle>
          <a:p>
            <a:r>
              <a:rPr lang="es-ES" dirty="0"/>
              <a:t>Consideraciones</a:t>
            </a:r>
          </a:p>
        </p:txBody>
      </p:sp>
      <p:sp>
        <p:nvSpPr>
          <p:cNvPr id="10" name="Marcador de contenido 2">
            <a:extLst>
              <a:ext uri="{FF2B5EF4-FFF2-40B4-BE49-F238E27FC236}">
                <a16:creationId xmlns:a16="http://schemas.microsoft.com/office/drawing/2014/main" id="{A71BBA16-E776-1F46-B40B-D1559D5167FA}"/>
              </a:ext>
            </a:extLst>
          </p:cNvPr>
          <p:cNvSpPr txBox="1">
            <a:spLocks/>
          </p:cNvSpPr>
          <p:nvPr/>
        </p:nvSpPr>
        <p:spPr>
          <a:xfrm>
            <a:off x="335997" y="2954461"/>
            <a:ext cx="5045472" cy="1632530"/>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En qué casos utilizar:</a:t>
            </a:r>
          </a:p>
          <a:p>
            <a:pPr marL="0" indent="0" algn="just">
              <a:buNone/>
            </a:pPr>
            <a:r>
              <a:rPr lang="es-ES" sz="1800" dirty="0">
                <a:solidFill>
                  <a:schemeClr val="tx1"/>
                </a:solidFill>
                <a:latin typeface="Arial" panose="020B0604020202020204" pitchFamily="34" charset="0"/>
                <a:cs typeface="Arial" panose="020B0604020202020204" pitchFamily="34" charset="0"/>
              </a:rPr>
              <a:t>   * Si la variable estrictamente no puede tomar valores Null.</a:t>
            </a:r>
          </a:p>
          <a:p>
            <a:pPr marL="0" indent="0" algn="just">
              <a:buNone/>
            </a:pPr>
            <a:r>
              <a:rPr lang="es-ES" sz="1800" dirty="0">
                <a:solidFill>
                  <a:schemeClr val="tx1"/>
                </a:solidFill>
                <a:latin typeface="Arial" panose="020B0604020202020204" pitchFamily="34" charset="0"/>
                <a:cs typeface="Arial" panose="020B0604020202020204" pitchFamily="34" charset="0"/>
              </a:rPr>
              <a:t>   * Si el dataset contiene pocas observaciones Null.</a:t>
            </a:r>
          </a:p>
        </p:txBody>
      </p:sp>
    </p:spTree>
    <p:extLst>
      <p:ext uri="{BB962C8B-B14F-4D97-AF65-F5344CB8AC3E}">
        <p14:creationId xmlns:p14="http://schemas.microsoft.com/office/powerpoint/2010/main" val="3442645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5291" y="3902"/>
                        <a:ext cx="2116" cy="2116"/>
                      </a:xfrm>
                      <a:prstGeom prst="rect">
                        <a:avLst/>
                      </a:prstGeom>
                    </p:spPr>
                  </p:pic>
                </p:oleObj>
              </mc:Fallback>
            </mc:AlternateContent>
          </a:graphicData>
        </a:graphic>
      </p:graphicFrame>
      <p:sp>
        <p:nvSpPr>
          <p:cNvPr id="2" name="Rectángulo 1" hidden="1"/>
          <p:cNvSpPr/>
          <p:nvPr>
            <p:custDataLst>
              <p:tags r:id="rId2"/>
            </p:custDataLst>
          </p:nvPr>
        </p:nvSpPr>
        <p:spPr>
          <a:xfrm>
            <a:off x="3175" y="1786"/>
            <a:ext cx="211556" cy="21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3198" dirty="0">
              <a:latin typeface="Georgia" panose="02040502050405020303" pitchFamily="18" charset="0"/>
              <a:ea typeface="+mj-ea"/>
              <a:cs typeface="+mj-cs"/>
              <a:sym typeface="Playfair Display" panose="00000500000000000000" pitchFamily="2" charset="0"/>
            </a:endParaRPr>
          </a:p>
        </p:txBody>
      </p:sp>
      <p:sp>
        <p:nvSpPr>
          <p:cNvPr id="9" name="Título 8">
            <a:extLst>
              <a:ext uri="{FF2B5EF4-FFF2-40B4-BE49-F238E27FC236}">
                <a16:creationId xmlns:a16="http://schemas.microsoft.com/office/drawing/2014/main" id="{92C4D6DD-881B-984A-9C92-27BA5BC27568}"/>
              </a:ext>
            </a:extLst>
          </p:cNvPr>
          <p:cNvSpPr>
            <a:spLocks noGrp="1"/>
          </p:cNvSpPr>
          <p:nvPr>
            <p:ph type="title"/>
          </p:nvPr>
        </p:nvSpPr>
        <p:spPr>
          <a:xfrm>
            <a:off x="335999" y="303992"/>
            <a:ext cx="11519451" cy="462932"/>
          </a:xfrm>
        </p:spPr>
        <p:txBody>
          <a:bodyPr/>
          <a:lstStyle/>
          <a:p>
            <a:r>
              <a:rPr lang="es-ES" dirty="0" err="1"/>
              <a:t>End</a:t>
            </a:r>
            <a:r>
              <a:rPr lang="es-ES" dirty="0"/>
              <a:t> </a:t>
            </a:r>
            <a:r>
              <a:rPr lang="es-ES" dirty="0" err="1"/>
              <a:t>of</a:t>
            </a:r>
            <a:r>
              <a:rPr lang="es-ES" dirty="0"/>
              <a:t> Tail Imputation</a:t>
            </a:r>
            <a:endParaRPr lang="en-US" dirty="0"/>
          </a:p>
        </p:txBody>
      </p:sp>
      <p:sp>
        <p:nvSpPr>
          <p:cNvPr id="5" name="Marcador de contenido 2">
            <a:extLst>
              <a:ext uri="{FF2B5EF4-FFF2-40B4-BE49-F238E27FC236}">
                <a16:creationId xmlns:a16="http://schemas.microsoft.com/office/drawing/2014/main" id="{8FFCB682-A2FC-CA4B-AF1F-9B44DC3872A4}"/>
              </a:ext>
            </a:extLst>
          </p:cNvPr>
          <p:cNvSpPr txBox="1">
            <a:spLocks/>
          </p:cNvSpPr>
          <p:nvPr/>
        </p:nvSpPr>
        <p:spPr>
          <a:xfrm>
            <a:off x="216078" y="766924"/>
            <a:ext cx="5330283" cy="2276079"/>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Es equivalente a la técnica arbitrary value imputation, solo que seleccionando valores arbitrarios del final de la distribución.</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Si la variable está distribuida normalmente, podemos utilizar:                  mean  + 3sd</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Si la variable es </a:t>
            </a:r>
            <a:r>
              <a:rPr lang="es-ES" sz="1800" dirty="0" err="1">
                <a:solidFill>
                  <a:schemeClr val="tx1"/>
                </a:solidFill>
                <a:latin typeface="Arial" panose="020B0604020202020204" pitchFamily="34" charset="0"/>
                <a:cs typeface="Arial" panose="020B0604020202020204" pitchFamily="34" charset="0"/>
              </a:rPr>
              <a:t>skewed</a:t>
            </a:r>
            <a:r>
              <a:rPr lang="es-ES" sz="1800" dirty="0">
                <a:solidFill>
                  <a:schemeClr val="tx1"/>
                </a:solidFill>
                <a:latin typeface="Arial" panose="020B0604020202020204" pitchFamily="34" charset="0"/>
                <a:cs typeface="Arial" panose="020B0604020202020204" pitchFamily="34" charset="0"/>
              </a:rPr>
              <a:t>, se puede utilizar el IQR</a:t>
            </a:r>
          </a:p>
          <a:p>
            <a:pPr marL="0" indent="0" algn="just">
              <a:buNone/>
            </a:pPr>
            <a:endParaRPr lang="es-ES" sz="1800" dirty="0">
              <a:solidFill>
                <a:schemeClr val="tx1"/>
              </a:solidFill>
              <a:latin typeface="Arial" panose="020B0604020202020204" pitchFamily="34" charset="0"/>
              <a:cs typeface="Arial" panose="020B0604020202020204" pitchFamily="34" charset="0"/>
            </a:endParaRPr>
          </a:p>
        </p:txBody>
      </p:sp>
      <p:graphicFrame>
        <p:nvGraphicFramePr>
          <p:cNvPr id="25" name="Table 24">
            <a:extLst>
              <a:ext uri="{FF2B5EF4-FFF2-40B4-BE49-F238E27FC236}">
                <a16:creationId xmlns:a16="http://schemas.microsoft.com/office/drawing/2014/main" id="{57F63807-B1A1-4D6C-3A00-FFB953DF0B67}"/>
              </a:ext>
            </a:extLst>
          </p:cNvPr>
          <p:cNvGraphicFramePr>
            <a:graphicFrameLocks noGrp="1"/>
          </p:cNvGraphicFramePr>
          <p:nvPr/>
        </p:nvGraphicFramePr>
        <p:xfrm>
          <a:off x="5840892" y="393108"/>
          <a:ext cx="4937036" cy="2925064"/>
        </p:xfrm>
        <a:graphic>
          <a:graphicData uri="http://schemas.openxmlformats.org/drawingml/2006/table">
            <a:tbl>
              <a:tblPr firstRow="1" bandRow="1">
                <a:tableStyleId>{5C22544A-7EE6-4342-B048-85BDC9FD1C3A}</a:tableStyleId>
              </a:tblPr>
              <a:tblGrid>
                <a:gridCol w="2468518">
                  <a:extLst>
                    <a:ext uri="{9D8B030D-6E8A-4147-A177-3AD203B41FA5}">
                      <a16:colId xmlns:a16="http://schemas.microsoft.com/office/drawing/2014/main" val="1412458819"/>
                    </a:ext>
                  </a:extLst>
                </a:gridCol>
                <a:gridCol w="2468518">
                  <a:extLst>
                    <a:ext uri="{9D8B030D-6E8A-4147-A177-3AD203B41FA5}">
                      <a16:colId xmlns:a16="http://schemas.microsoft.com/office/drawing/2014/main" val="680739016"/>
                    </a:ext>
                  </a:extLst>
                </a:gridCol>
              </a:tblGrid>
              <a:tr h="242058">
                <a:tc>
                  <a:txBody>
                    <a:bodyPr/>
                    <a:lstStyle/>
                    <a:p>
                      <a:pPr algn="ctr"/>
                      <a:r>
                        <a:rPr lang="en-US" dirty="0">
                          <a:solidFill>
                            <a:schemeClr val="tx1"/>
                          </a:solidFill>
                        </a:rPr>
                        <a:t>Car</a:t>
                      </a:r>
                    </a:p>
                  </a:txBody>
                  <a:tcPr>
                    <a:solidFill>
                      <a:schemeClr val="tx1">
                        <a:lumMod val="10000"/>
                        <a:lumOff val="90000"/>
                      </a:schemeClr>
                    </a:solidFill>
                  </a:tcPr>
                </a:tc>
                <a:tc>
                  <a:txBody>
                    <a:bodyPr/>
                    <a:lstStyle/>
                    <a:p>
                      <a:pPr algn="ctr"/>
                      <a:r>
                        <a:rPr lang="en-US" dirty="0">
                          <a:solidFill>
                            <a:schemeClr val="tx1"/>
                          </a:solidFill>
                        </a:rPr>
                        <a:t>Price</a:t>
                      </a:r>
                    </a:p>
                  </a:txBody>
                  <a:tcPr>
                    <a:solidFill>
                      <a:schemeClr val="tx1">
                        <a:lumMod val="10000"/>
                        <a:lumOff val="90000"/>
                      </a:schemeClr>
                    </a:solidFill>
                  </a:tcPr>
                </a:tc>
                <a:extLst>
                  <a:ext uri="{0D108BD9-81ED-4DB2-BD59-A6C34878D82A}">
                    <a16:rowId xmlns:a16="http://schemas.microsoft.com/office/drawing/2014/main" val="3953084333"/>
                  </a:ext>
                </a:extLst>
              </a:tr>
              <a:tr h="242058">
                <a:tc>
                  <a:txBody>
                    <a:bodyPr/>
                    <a:lstStyle/>
                    <a:p>
                      <a:pPr algn="ctr"/>
                      <a:r>
                        <a:rPr lang="en-US" dirty="0"/>
                        <a:t>BMW</a:t>
                      </a:r>
                    </a:p>
                  </a:txBody>
                  <a:tcPr/>
                </a:tc>
                <a:tc>
                  <a:txBody>
                    <a:bodyPr/>
                    <a:lstStyle/>
                    <a:p>
                      <a:pPr algn="ctr"/>
                      <a:r>
                        <a:rPr lang="en-US" dirty="0"/>
                        <a:t>5324</a:t>
                      </a:r>
                    </a:p>
                  </a:txBody>
                  <a:tcPr/>
                </a:tc>
                <a:extLst>
                  <a:ext uri="{0D108BD9-81ED-4DB2-BD59-A6C34878D82A}">
                    <a16:rowId xmlns:a16="http://schemas.microsoft.com/office/drawing/2014/main" val="3494972091"/>
                  </a:ext>
                </a:extLst>
              </a:tr>
              <a:tr h="242058">
                <a:tc>
                  <a:txBody>
                    <a:bodyPr/>
                    <a:lstStyle/>
                    <a:p>
                      <a:pPr algn="ctr"/>
                      <a:r>
                        <a:rPr lang="en-US" b="1" dirty="0">
                          <a:solidFill>
                            <a:srgbClr val="FF0000"/>
                          </a:solidFill>
                        </a:rPr>
                        <a:t>Null</a:t>
                      </a:r>
                    </a:p>
                  </a:txBody>
                  <a:tcPr/>
                </a:tc>
                <a:tc>
                  <a:txBody>
                    <a:bodyPr/>
                    <a:lstStyle/>
                    <a:p>
                      <a:pPr algn="ctr"/>
                      <a:r>
                        <a:rPr lang="en-US" sz="1799" kern="1200" dirty="0">
                          <a:solidFill>
                            <a:schemeClr val="dk1"/>
                          </a:solidFill>
                          <a:latin typeface="+mn-lt"/>
                          <a:ea typeface="+mn-ea"/>
                          <a:cs typeface="+mn-cs"/>
                        </a:rPr>
                        <a:t>69</a:t>
                      </a:r>
                    </a:p>
                  </a:txBody>
                  <a:tcPr/>
                </a:tc>
                <a:extLst>
                  <a:ext uri="{0D108BD9-81ED-4DB2-BD59-A6C34878D82A}">
                    <a16:rowId xmlns:a16="http://schemas.microsoft.com/office/drawing/2014/main" val="684414820"/>
                  </a:ext>
                </a:extLst>
              </a:tr>
              <a:tr h="242058">
                <a:tc>
                  <a:txBody>
                    <a:bodyPr/>
                    <a:lstStyle/>
                    <a:p>
                      <a:pPr algn="ctr"/>
                      <a:r>
                        <a:rPr lang="en-US" dirty="0"/>
                        <a:t>Fiat</a:t>
                      </a:r>
                    </a:p>
                  </a:txBody>
                  <a:tcPr/>
                </a:tc>
                <a:tc>
                  <a:txBody>
                    <a:bodyPr/>
                    <a:lstStyle/>
                    <a:p>
                      <a:pPr algn="ctr"/>
                      <a:r>
                        <a:rPr lang="en-US" dirty="0"/>
                        <a:t>34232</a:t>
                      </a:r>
                    </a:p>
                  </a:txBody>
                  <a:tcPr/>
                </a:tc>
                <a:extLst>
                  <a:ext uri="{0D108BD9-81ED-4DB2-BD59-A6C34878D82A}">
                    <a16:rowId xmlns:a16="http://schemas.microsoft.com/office/drawing/2014/main" val="3813284200"/>
                  </a:ext>
                </a:extLst>
              </a:tr>
              <a:tr h="242058">
                <a:tc>
                  <a:txBody>
                    <a:bodyPr/>
                    <a:lstStyle/>
                    <a:p>
                      <a:pPr algn="ctr"/>
                      <a:r>
                        <a:rPr lang="en-US" dirty="0"/>
                        <a:t>Kia</a:t>
                      </a:r>
                    </a:p>
                  </a:txBody>
                  <a:tcPr/>
                </a:tc>
                <a:tc>
                  <a:txBody>
                    <a:bodyPr/>
                    <a:lstStyle/>
                    <a:p>
                      <a:pPr algn="ctr"/>
                      <a:r>
                        <a:rPr lang="en-US" sz="1799" b="1" kern="1200" dirty="0">
                          <a:solidFill>
                            <a:srgbClr val="FF0000"/>
                          </a:solidFill>
                          <a:latin typeface="+mn-lt"/>
                          <a:ea typeface="+mn-ea"/>
                          <a:cs typeface="+mn-cs"/>
                        </a:rPr>
                        <a:t>Null</a:t>
                      </a:r>
                    </a:p>
                  </a:txBody>
                  <a:tcPr/>
                </a:tc>
                <a:extLst>
                  <a:ext uri="{0D108BD9-81ED-4DB2-BD59-A6C34878D82A}">
                    <a16:rowId xmlns:a16="http://schemas.microsoft.com/office/drawing/2014/main" val="3308992569"/>
                  </a:ext>
                </a:extLst>
              </a:tr>
              <a:tr h="242058">
                <a:tc>
                  <a:txBody>
                    <a:bodyPr/>
                    <a:lstStyle/>
                    <a:p>
                      <a:pPr algn="ctr"/>
                      <a:r>
                        <a:rPr lang="en-US" sz="1799" kern="1200" dirty="0">
                          <a:solidFill>
                            <a:schemeClr val="dk1"/>
                          </a:solidFill>
                          <a:latin typeface="+mn-lt"/>
                          <a:ea typeface="+mn-ea"/>
                          <a:cs typeface="+mn-cs"/>
                        </a:rPr>
                        <a:t>MBenz</a:t>
                      </a:r>
                    </a:p>
                  </a:txBody>
                  <a:tcPr/>
                </a:tc>
                <a:tc>
                  <a:txBody>
                    <a:bodyPr/>
                    <a:lstStyle/>
                    <a:p>
                      <a:pPr algn="ctr"/>
                      <a:r>
                        <a:rPr lang="en-US" sz="1799" kern="1200" dirty="0">
                          <a:solidFill>
                            <a:schemeClr val="dk1"/>
                          </a:solidFill>
                          <a:latin typeface="+mn-lt"/>
                          <a:ea typeface="+mn-ea"/>
                          <a:cs typeface="+mn-cs"/>
                        </a:rPr>
                        <a:t>4234</a:t>
                      </a:r>
                    </a:p>
                  </a:txBody>
                  <a:tcPr/>
                </a:tc>
                <a:extLst>
                  <a:ext uri="{0D108BD9-81ED-4DB2-BD59-A6C34878D82A}">
                    <a16:rowId xmlns:a16="http://schemas.microsoft.com/office/drawing/2014/main" val="3812055845"/>
                  </a:ext>
                </a:extLst>
              </a:tr>
              <a:tr h="242058">
                <a:tc>
                  <a:txBody>
                    <a:bodyPr/>
                    <a:lstStyle/>
                    <a:p>
                      <a:pPr algn="ctr"/>
                      <a:r>
                        <a:rPr lang="en-US" b="1" dirty="0">
                          <a:solidFill>
                            <a:srgbClr val="FF0000"/>
                          </a:solidFill>
                        </a:rPr>
                        <a:t>Null</a:t>
                      </a:r>
                    </a:p>
                  </a:txBody>
                  <a:tcPr/>
                </a:tc>
                <a:tc>
                  <a:txBody>
                    <a:bodyPr/>
                    <a:lstStyle/>
                    <a:p>
                      <a:pPr algn="ctr"/>
                      <a:r>
                        <a:rPr lang="en-US" sz="1799" kern="1200" dirty="0">
                          <a:solidFill>
                            <a:schemeClr val="dk1"/>
                          </a:solidFill>
                          <a:latin typeface="+mn-lt"/>
                          <a:ea typeface="+mn-ea"/>
                          <a:cs typeface="+mn-cs"/>
                        </a:rPr>
                        <a:t>2342</a:t>
                      </a:r>
                    </a:p>
                  </a:txBody>
                  <a:tcPr/>
                </a:tc>
                <a:extLst>
                  <a:ext uri="{0D108BD9-81ED-4DB2-BD59-A6C34878D82A}">
                    <a16:rowId xmlns:a16="http://schemas.microsoft.com/office/drawing/2014/main" val="2579691237"/>
                  </a:ext>
                </a:extLst>
              </a:tr>
              <a:tr h="242058">
                <a:tc>
                  <a:txBody>
                    <a:bodyPr/>
                    <a:lstStyle/>
                    <a:p>
                      <a:pPr algn="ctr"/>
                      <a:r>
                        <a:rPr lang="en-US" sz="1799" kern="1200" dirty="0">
                          <a:solidFill>
                            <a:schemeClr val="dk1"/>
                          </a:solidFill>
                          <a:latin typeface="+mn-lt"/>
                          <a:ea typeface="+mn-ea"/>
                          <a:cs typeface="+mn-cs"/>
                        </a:rPr>
                        <a:t>Nissan</a:t>
                      </a:r>
                    </a:p>
                  </a:txBody>
                  <a:tcPr/>
                </a:tc>
                <a:tc>
                  <a:txBody>
                    <a:bodyPr/>
                    <a:lstStyle/>
                    <a:p>
                      <a:pPr algn="ctr"/>
                      <a:r>
                        <a:rPr lang="en-US" sz="1799" b="1" kern="1200" dirty="0">
                          <a:solidFill>
                            <a:srgbClr val="FF0000"/>
                          </a:solidFill>
                          <a:latin typeface="+mn-lt"/>
                          <a:ea typeface="+mn-ea"/>
                          <a:cs typeface="+mn-cs"/>
                        </a:rPr>
                        <a:t>Null</a:t>
                      </a:r>
                    </a:p>
                  </a:txBody>
                  <a:tcPr/>
                </a:tc>
                <a:extLst>
                  <a:ext uri="{0D108BD9-81ED-4DB2-BD59-A6C34878D82A}">
                    <a16:rowId xmlns:a16="http://schemas.microsoft.com/office/drawing/2014/main" val="2529836518"/>
                  </a:ext>
                </a:extLst>
              </a:tr>
            </a:tbl>
          </a:graphicData>
        </a:graphic>
      </p:graphicFrame>
      <p:sp>
        <p:nvSpPr>
          <p:cNvPr id="4" name="Arrow: Down 3">
            <a:extLst>
              <a:ext uri="{FF2B5EF4-FFF2-40B4-BE49-F238E27FC236}">
                <a16:creationId xmlns:a16="http://schemas.microsoft.com/office/drawing/2014/main" id="{4C28A6F5-C2E5-B1C9-C8C7-44F39A54890F}"/>
              </a:ext>
            </a:extLst>
          </p:cNvPr>
          <p:cNvSpPr/>
          <p:nvPr/>
        </p:nvSpPr>
        <p:spPr>
          <a:xfrm>
            <a:off x="8067094" y="3539329"/>
            <a:ext cx="484632" cy="5635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F5C7E2C2-872D-962C-C5A5-8BADB4369AE7}"/>
              </a:ext>
            </a:extLst>
          </p:cNvPr>
          <p:cNvGraphicFramePr>
            <a:graphicFrameLocks noGrp="1"/>
          </p:cNvGraphicFramePr>
          <p:nvPr/>
        </p:nvGraphicFramePr>
        <p:xfrm>
          <a:off x="5840892" y="4219084"/>
          <a:ext cx="4937036" cy="1483360"/>
        </p:xfrm>
        <a:graphic>
          <a:graphicData uri="http://schemas.openxmlformats.org/drawingml/2006/table">
            <a:tbl>
              <a:tblPr firstRow="1" bandRow="1">
                <a:tableStyleId>{5C22544A-7EE6-4342-B048-85BDC9FD1C3A}</a:tableStyleId>
              </a:tblPr>
              <a:tblGrid>
                <a:gridCol w="2468518">
                  <a:extLst>
                    <a:ext uri="{9D8B030D-6E8A-4147-A177-3AD203B41FA5}">
                      <a16:colId xmlns:a16="http://schemas.microsoft.com/office/drawing/2014/main" val="1681587934"/>
                    </a:ext>
                  </a:extLst>
                </a:gridCol>
                <a:gridCol w="2468518">
                  <a:extLst>
                    <a:ext uri="{9D8B030D-6E8A-4147-A177-3AD203B41FA5}">
                      <a16:colId xmlns:a16="http://schemas.microsoft.com/office/drawing/2014/main" val="1308190208"/>
                    </a:ext>
                  </a:extLst>
                </a:gridCol>
              </a:tblGrid>
              <a:tr h="370840">
                <a:tc>
                  <a:txBody>
                    <a:bodyPr/>
                    <a:lstStyle/>
                    <a:p>
                      <a:pPr algn="ctr"/>
                      <a:r>
                        <a:rPr lang="en-US" b="1" dirty="0">
                          <a:solidFill>
                            <a:schemeClr val="tx1"/>
                          </a:solidFill>
                        </a:rPr>
                        <a:t>Car</a:t>
                      </a:r>
                    </a:p>
                  </a:txBody>
                  <a:tcPr>
                    <a:solidFill>
                      <a:schemeClr val="tx1">
                        <a:lumMod val="10000"/>
                        <a:lumOff val="90000"/>
                      </a:schemeClr>
                    </a:solidFill>
                  </a:tcPr>
                </a:tc>
                <a:tc>
                  <a:txBody>
                    <a:bodyPr/>
                    <a:lstStyle/>
                    <a:p>
                      <a:pPr algn="ctr"/>
                      <a:r>
                        <a:rPr lang="en-US" b="1" dirty="0">
                          <a:solidFill>
                            <a:schemeClr val="tx1"/>
                          </a:solidFill>
                        </a:rPr>
                        <a:t>Price</a:t>
                      </a:r>
                    </a:p>
                  </a:txBody>
                  <a:tcPr>
                    <a:solidFill>
                      <a:schemeClr val="tx1">
                        <a:lumMod val="10000"/>
                        <a:lumOff val="90000"/>
                      </a:schemeClr>
                    </a:solidFill>
                  </a:tcPr>
                </a:tc>
                <a:extLst>
                  <a:ext uri="{0D108BD9-81ED-4DB2-BD59-A6C34878D82A}">
                    <a16:rowId xmlns:a16="http://schemas.microsoft.com/office/drawing/2014/main" val="3301438897"/>
                  </a:ext>
                </a:extLst>
              </a:tr>
              <a:tr h="370840">
                <a:tc>
                  <a:txBody>
                    <a:bodyPr/>
                    <a:lstStyle/>
                    <a:p>
                      <a:pPr algn="ctr"/>
                      <a:r>
                        <a:rPr lang="en-US" dirty="0"/>
                        <a:t>BMW</a:t>
                      </a:r>
                    </a:p>
                  </a:txBody>
                  <a:tcPr/>
                </a:tc>
                <a:tc>
                  <a:txBody>
                    <a:bodyPr/>
                    <a:lstStyle/>
                    <a:p>
                      <a:pPr algn="ctr"/>
                      <a:r>
                        <a:rPr lang="en-US" dirty="0"/>
                        <a:t>5324</a:t>
                      </a:r>
                    </a:p>
                  </a:txBody>
                  <a:tcPr/>
                </a:tc>
                <a:extLst>
                  <a:ext uri="{0D108BD9-81ED-4DB2-BD59-A6C34878D82A}">
                    <a16:rowId xmlns:a16="http://schemas.microsoft.com/office/drawing/2014/main" val="1101290561"/>
                  </a:ext>
                </a:extLst>
              </a:tr>
              <a:tr h="370840">
                <a:tc>
                  <a:txBody>
                    <a:bodyPr/>
                    <a:lstStyle/>
                    <a:p>
                      <a:pPr algn="ctr"/>
                      <a:r>
                        <a:rPr lang="en-US" dirty="0"/>
                        <a:t>Fiat</a:t>
                      </a:r>
                    </a:p>
                  </a:txBody>
                  <a:tcPr/>
                </a:tc>
                <a:tc>
                  <a:txBody>
                    <a:bodyPr/>
                    <a:lstStyle/>
                    <a:p>
                      <a:pPr algn="ctr"/>
                      <a:r>
                        <a:rPr lang="en-US" dirty="0"/>
                        <a:t>34232</a:t>
                      </a:r>
                    </a:p>
                  </a:txBody>
                  <a:tcPr/>
                </a:tc>
                <a:extLst>
                  <a:ext uri="{0D108BD9-81ED-4DB2-BD59-A6C34878D82A}">
                    <a16:rowId xmlns:a16="http://schemas.microsoft.com/office/drawing/2014/main" val="2021373484"/>
                  </a:ext>
                </a:extLst>
              </a:tr>
              <a:tr h="370840">
                <a:tc>
                  <a:txBody>
                    <a:bodyPr/>
                    <a:lstStyle/>
                    <a:p>
                      <a:pPr algn="ctr"/>
                      <a:r>
                        <a:rPr lang="en-US" dirty="0"/>
                        <a:t>MBenz</a:t>
                      </a:r>
                    </a:p>
                  </a:txBody>
                  <a:tcPr/>
                </a:tc>
                <a:tc>
                  <a:txBody>
                    <a:bodyPr/>
                    <a:lstStyle/>
                    <a:p>
                      <a:pPr algn="ctr"/>
                      <a:r>
                        <a:rPr lang="en-US" dirty="0"/>
                        <a:t>4234</a:t>
                      </a:r>
                    </a:p>
                  </a:txBody>
                  <a:tcPr/>
                </a:tc>
                <a:extLst>
                  <a:ext uri="{0D108BD9-81ED-4DB2-BD59-A6C34878D82A}">
                    <a16:rowId xmlns:a16="http://schemas.microsoft.com/office/drawing/2014/main" val="220863622"/>
                  </a:ext>
                </a:extLst>
              </a:tr>
            </a:tbl>
          </a:graphicData>
        </a:graphic>
      </p:graphicFrame>
    </p:spTree>
    <p:extLst>
      <p:ext uri="{BB962C8B-B14F-4D97-AF65-F5344CB8AC3E}">
        <p14:creationId xmlns:p14="http://schemas.microsoft.com/office/powerpoint/2010/main" val="1480485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5291" y="3902"/>
                        <a:ext cx="2116" cy="2116"/>
                      </a:xfrm>
                      <a:prstGeom prst="rect">
                        <a:avLst/>
                      </a:prstGeom>
                    </p:spPr>
                  </p:pic>
                </p:oleObj>
              </mc:Fallback>
            </mc:AlternateContent>
          </a:graphicData>
        </a:graphic>
      </p:graphicFrame>
      <p:sp>
        <p:nvSpPr>
          <p:cNvPr id="2" name="Rectángulo 1" hidden="1"/>
          <p:cNvSpPr/>
          <p:nvPr>
            <p:custDataLst>
              <p:tags r:id="rId2"/>
            </p:custDataLst>
          </p:nvPr>
        </p:nvSpPr>
        <p:spPr>
          <a:xfrm>
            <a:off x="3175" y="1786"/>
            <a:ext cx="211556" cy="21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3198">
              <a:latin typeface="Georgia" panose="02040502050405020303" pitchFamily="18" charset="0"/>
              <a:ea typeface="+mj-ea"/>
              <a:cs typeface="+mj-cs"/>
              <a:sym typeface="Playfair Display" panose="00000500000000000000" pitchFamily="2" charset="0"/>
            </a:endParaRPr>
          </a:p>
        </p:txBody>
      </p:sp>
      <p:sp>
        <p:nvSpPr>
          <p:cNvPr id="9" name="Título 8">
            <a:extLst>
              <a:ext uri="{FF2B5EF4-FFF2-40B4-BE49-F238E27FC236}">
                <a16:creationId xmlns:a16="http://schemas.microsoft.com/office/drawing/2014/main" id="{92C4D6DD-881B-984A-9C92-27BA5BC27568}"/>
              </a:ext>
            </a:extLst>
          </p:cNvPr>
          <p:cNvSpPr>
            <a:spLocks noGrp="1"/>
          </p:cNvSpPr>
          <p:nvPr>
            <p:ph type="title"/>
          </p:nvPr>
        </p:nvSpPr>
        <p:spPr>
          <a:xfrm>
            <a:off x="335999" y="303992"/>
            <a:ext cx="11519451" cy="462932"/>
          </a:xfrm>
        </p:spPr>
        <p:txBody>
          <a:bodyPr/>
          <a:lstStyle/>
          <a:p>
            <a:r>
              <a:rPr lang="es-ES" dirty="0"/>
              <a:t>Random Sample Imputation</a:t>
            </a:r>
            <a:endParaRPr lang="en-US" dirty="0"/>
          </a:p>
        </p:txBody>
      </p:sp>
      <p:sp>
        <p:nvSpPr>
          <p:cNvPr id="5" name="Marcador de contenido 2">
            <a:extLst>
              <a:ext uri="{FF2B5EF4-FFF2-40B4-BE49-F238E27FC236}">
                <a16:creationId xmlns:a16="http://schemas.microsoft.com/office/drawing/2014/main" id="{8FFCB682-A2FC-CA4B-AF1F-9B44DC3872A4}"/>
              </a:ext>
            </a:extLst>
          </p:cNvPr>
          <p:cNvSpPr txBox="1">
            <a:spLocks/>
          </p:cNvSpPr>
          <p:nvPr/>
        </p:nvSpPr>
        <p:spPr>
          <a:xfrm>
            <a:off x="216078" y="766924"/>
            <a:ext cx="5330283" cy="2276079"/>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Consiste en tomar un valor aleatorio del rango de valores de la variable respectiva y usarlo para reemplazar el valor faltante (Null)</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Útil en variables categóricas y numéricas.</a:t>
            </a:r>
          </a:p>
        </p:txBody>
      </p:sp>
      <p:graphicFrame>
        <p:nvGraphicFramePr>
          <p:cNvPr id="6" name="Table 5">
            <a:extLst>
              <a:ext uri="{FF2B5EF4-FFF2-40B4-BE49-F238E27FC236}">
                <a16:creationId xmlns:a16="http://schemas.microsoft.com/office/drawing/2014/main" id="{0E5B2A58-99BA-416D-D9CA-91F689FE9DE0}"/>
              </a:ext>
            </a:extLst>
          </p:cNvPr>
          <p:cNvGraphicFramePr>
            <a:graphicFrameLocks noGrp="1"/>
          </p:cNvGraphicFramePr>
          <p:nvPr>
            <p:extLst>
              <p:ext uri="{D42A27DB-BD31-4B8C-83A1-F6EECF244321}">
                <p14:modId xmlns:p14="http://schemas.microsoft.com/office/powerpoint/2010/main" val="740272188"/>
              </p:ext>
            </p:extLst>
          </p:nvPr>
        </p:nvGraphicFramePr>
        <p:xfrm>
          <a:off x="6470479" y="535458"/>
          <a:ext cx="4937036" cy="4802194"/>
        </p:xfrm>
        <a:graphic>
          <a:graphicData uri="http://schemas.openxmlformats.org/drawingml/2006/table">
            <a:tbl>
              <a:tblPr firstRow="1" bandRow="1">
                <a:tableStyleId>{5C22544A-7EE6-4342-B048-85BDC9FD1C3A}</a:tableStyleId>
              </a:tblPr>
              <a:tblGrid>
                <a:gridCol w="2468518">
                  <a:extLst>
                    <a:ext uri="{9D8B030D-6E8A-4147-A177-3AD203B41FA5}">
                      <a16:colId xmlns:a16="http://schemas.microsoft.com/office/drawing/2014/main" val="1412458819"/>
                    </a:ext>
                  </a:extLst>
                </a:gridCol>
                <a:gridCol w="2468518">
                  <a:extLst>
                    <a:ext uri="{9D8B030D-6E8A-4147-A177-3AD203B41FA5}">
                      <a16:colId xmlns:a16="http://schemas.microsoft.com/office/drawing/2014/main" val="680739016"/>
                    </a:ext>
                  </a:extLst>
                </a:gridCol>
              </a:tblGrid>
              <a:tr h="581005">
                <a:tc>
                  <a:txBody>
                    <a:bodyPr/>
                    <a:lstStyle/>
                    <a:p>
                      <a:pPr algn="ctr"/>
                      <a:r>
                        <a:rPr lang="en-US" dirty="0">
                          <a:solidFill>
                            <a:schemeClr val="tx1"/>
                          </a:solidFill>
                        </a:rPr>
                        <a:t>Car</a:t>
                      </a:r>
                    </a:p>
                  </a:txBody>
                  <a:tcPr>
                    <a:solidFill>
                      <a:schemeClr val="tx1">
                        <a:lumMod val="10000"/>
                        <a:lumOff val="90000"/>
                      </a:schemeClr>
                    </a:solidFill>
                  </a:tcPr>
                </a:tc>
                <a:tc>
                  <a:txBody>
                    <a:bodyPr/>
                    <a:lstStyle/>
                    <a:p>
                      <a:pPr algn="ctr"/>
                      <a:r>
                        <a:rPr lang="en-US" dirty="0">
                          <a:solidFill>
                            <a:schemeClr val="tx1"/>
                          </a:solidFill>
                        </a:rPr>
                        <a:t>Car (</a:t>
                      </a:r>
                      <a:r>
                        <a:rPr lang="en-US" dirty="0" err="1">
                          <a:solidFill>
                            <a:schemeClr val="tx1"/>
                          </a:solidFill>
                        </a:rPr>
                        <a:t>Rsample</a:t>
                      </a:r>
                      <a:r>
                        <a:rPr lang="en-US" dirty="0">
                          <a:solidFill>
                            <a:schemeClr val="tx1"/>
                          </a:solidFill>
                        </a:rPr>
                        <a:t>)</a:t>
                      </a:r>
                    </a:p>
                  </a:txBody>
                  <a:tcPr>
                    <a:solidFill>
                      <a:schemeClr val="tx1">
                        <a:lumMod val="10000"/>
                        <a:lumOff val="90000"/>
                      </a:schemeClr>
                    </a:solidFill>
                  </a:tcPr>
                </a:tc>
                <a:extLst>
                  <a:ext uri="{0D108BD9-81ED-4DB2-BD59-A6C34878D82A}">
                    <a16:rowId xmlns:a16="http://schemas.microsoft.com/office/drawing/2014/main" val="3953084333"/>
                  </a:ext>
                </a:extLst>
              </a:tr>
              <a:tr h="581005">
                <a:tc>
                  <a:txBody>
                    <a:bodyPr/>
                    <a:lstStyle/>
                    <a:p>
                      <a:pPr algn="ctr"/>
                      <a:r>
                        <a:rPr lang="en-US" dirty="0"/>
                        <a:t>199</a:t>
                      </a:r>
                    </a:p>
                  </a:txBody>
                  <a:tcPr/>
                </a:tc>
                <a:tc>
                  <a:txBody>
                    <a:bodyPr/>
                    <a:lstStyle/>
                    <a:p>
                      <a:pPr algn="ctr"/>
                      <a:r>
                        <a:rPr lang="en-US" dirty="0"/>
                        <a:t>199</a:t>
                      </a:r>
                    </a:p>
                  </a:txBody>
                  <a:tcPr/>
                </a:tc>
                <a:extLst>
                  <a:ext uri="{0D108BD9-81ED-4DB2-BD59-A6C34878D82A}">
                    <a16:rowId xmlns:a16="http://schemas.microsoft.com/office/drawing/2014/main" val="3494972091"/>
                  </a:ext>
                </a:extLst>
              </a:tr>
              <a:tr h="581005">
                <a:tc>
                  <a:txBody>
                    <a:bodyPr/>
                    <a:lstStyle/>
                    <a:p>
                      <a:pPr algn="ctr"/>
                      <a:r>
                        <a:rPr lang="en-US" b="1" dirty="0">
                          <a:solidFill>
                            <a:srgbClr val="FF0000"/>
                          </a:solidFill>
                        </a:rPr>
                        <a:t>Null</a:t>
                      </a:r>
                    </a:p>
                  </a:txBody>
                  <a:tcPr/>
                </a:tc>
                <a:tc>
                  <a:txBody>
                    <a:bodyPr/>
                    <a:lstStyle/>
                    <a:p>
                      <a:pPr algn="ctr"/>
                      <a:r>
                        <a:rPr lang="en-US" b="1" dirty="0"/>
                        <a:t>200</a:t>
                      </a:r>
                    </a:p>
                  </a:txBody>
                  <a:tcPr/>
                </a:tc>
                <a:extLst>
                  <a:ext uri="{0D108BD9-81ED-4DB2-BD59-A6C34878D82A}">
                    <a16:rowId xmlns:a16="http://schemas.microsoft.com/office/drawing/2014/main" val="684414820"/>
                  </a:ext>
                </a:extLst>
              </a:tr>
              <a:tr h="581005">
                <a:tc>
                  <a:txBody>
                    <a:bodyPr/>
                    <a:lstStyle/>
                    <a:p>
                      <a:pPr algn="ctr"/>
                      <a:r>
                        <a:rPr lang="en-US" dirty="0"/>
                        <a:t>200</a:t>
                      </a:r>
                    </a:p>
                  </a:txBody>
                  <a:tcPr/>
                </a:tc>
                <a:tc>
                  <a:txBody>
                    <a:bodyPr/>
                    <a:lstStyle/>
                    <a:p>
                      <a:pPr algn="ctr"/>
                      <a:r>
                        <a:rPr lang="en-US" dirty="0"/>
                        <a:t>200</a:t>
                      </a:r>
                    </a:p>
                  </a:txBody>
                  <a:tcPr/>
                </a:tc>
                <a:extLst>
                  <a:ext uri="{0D108BD9-81ED-4DB2-BD59-A6C34878D82A}">
                    <a16:rowId xmlns:a16="http://schemas.microsoft.com/office/drawing/2014/main" val="3813284200"/>
                  </a:ext>
                </a:extLst>
              </a:tr>
              <a:tr h="581005">
                <a:tc>
                  <a:txBody>
                    <a:bodyPr/>
                    <a:lstStyle/>
                    <a:p>
                      <a:pPr algn="ctr"/>
                      <a:r>
                        <a:rPr lang="en-US" dirty="0"/>
                        <a:t>879</a:t>
                      </a:r>
                    </a:p>
                  </a:txBody>
                  <a:tcPr/>
                </a:tc>
                <a:tc>
                  <a:txBody>
                    <a:bodyPr/>
                    <a:lstStyle/>
                    <a:p>
                      <a:pPr algn="ctr"/>
                      <a:r>
                        <a:rPr lang="en-US" dirty="0"/>
                        <a:t>879</a:t>
                      </a:r>
                    </a:p>
                  </a:txBody>
                  <a:tcPr/>
                </a:tc>
                <a:extLst>
                  <a:ext uri="{0D108BD9-81ED-4DB2-BD59-A6C34878D82A}">
                    <a16:rowId xmlns:a16="http://schemas.microsoft.com/office/drawing/2014/main" val="3308992569"/>
                  </a:ext>
                </a:extLst>
              </a:tr>
              <a:tr h="735159">
                <a:tc>
                  <a:txBody>
                    <a:bodyPr/>
                    <a:lstStyle/>
                    <a:p>
                      <a:pPr algn="ctr"/>
                      <a:r>
                        <a:rPr lang="en-US" b="0" dirty="0">
                          <a:solidFill>
                            <a:schemeClr val="tx1"/>
                          </a:solidFill>
                        </a:rPr>
                        <a:t>9809</a:t>
                      </a:r>
                    </a:p>
                  </a:txBody>
                  <a:tcPr/>
                </a:tc>
                <a:tc>
                  <a:txBody>
                    <a:bodyPr/>
                    <a:lstStyle/>
                    <a:p>
                      <a:pPr algn="ctr"/>
                      <a:r>
                        <a:rPr lang="en-US" b="0" dirty="0"/>
                        <a:t>9809</a:t>
                      </a:r>
                    </a:p>
                  </a:txBody>
                  <a:tcPr/>
                </a:tc>
                <a:extLst>
                  <a:ext uri="{0D108BD9-81ED-4DB2-BD59-A6C34878D82A}">
                    <a16:rowId xmlns:a16="http://schemas.microsoft.com/office/drawing/2014/main" val="3812055845"/>
                  </a:ext>
                </a:extLst>
              </a:tr>
              <a:tr h="581005">
                <a:tc>
                  <a:txBody>
                    <a:bodyPr/>
                    <a:lstStyle/>
                    <a:p>
                      <a:pPr algn="ctr"/>
                      <a:r>
                        <a:rPr lang="en-US" b="0" dirty="0">
                          <a:solidFill>
                            <a:schemeClr val="tx1"/>
                          </a:solidFill>
                        </a:rPr>
                        <a:t>894</a:t>
                      </a:r>
                    </a:p>
                  </a:txBody>
                  <a:tcPr/>
                </a:tc>
                <a:tc>
                  <a:txBody>
                    <a:bodyPr/>
                    <a:lstStyle/>
                    <a:p>
                      <a:pPr algn="ctr"/>
                      <a:r>
                        <a:rPr lang="en-US" b="0" dirty="0"/>
                        <a:t>894</a:t>
                      </a:r>
                    </a:p>
                  </a:txBody>
                  <a:tcPr/>
                </a:tc>
                <a:extLst>
                  <a:ext uri="{0D108BD9-81ED-4DB2-BD59-A6C34878D82A}">
                    <a16:rowId xmlns:a16="http://schemas.microsoft.com/office/drawing/2014/main" val="2579691237"/>
                  </a:ext>
                </a:extLst>
              </a:tr>
              <a:tr h="581005">
                <a:tc>
                  <a:txBody>
                    <a:bodyPr/>
                    <a:lstStyle/>
                    <a:p>
                      <a:pPr algn="ctr"/>
                      <a:r>
                        <a:rPr lang="en-US" b="1" dirty="0">
                          <a:solidFill>
                            <a:srgbClr val="FF0000"/>
                          </a:solidFill>
                        </a:rPr>
                        <a:t>Null</a:t>
                      </a:r>
                    </a:p>
                  </a:txBody>
                  <a:tcPr/>
                </a:tc>
                <a:tc>
                  <a:txBody>
                    <a:bodyPr/>
                    <a:lstStyle/>
                    <a:p>
                      <a:pPr algn="ctr"/>
                      <a:r>
                        <a:rPr lang="en-US" b="1" dirty="0"/>
                        <a:t>984</a:t>
                      </a:r>
                    </a:p>
                  </a:txBody>
                  <a:tcPr/>
                </a:tc>
                <a:extLst>
                  <a:ext uri="{0D108BD9-81ED-4DB2-BD59-A6C34878D82A}">
                    <a16:rowId xmlns:a16="http://schemas.microsoft.com/office/drawing/2014/main" val="2529836518"/>
                  </a:ext>
                </a:extLst>
              </a:tr>
            </a:tbl>
          </a:graphicData>
        </a:graphic>
      </p:graphicFrame>
      <p:sp>
        <p:nvSpPr>
          <p:cNvPr id="8" name="Título 1">
            <a:extLst>
              <a:ext uri="{FF2B5EF4-FFF2-40B4-BE49-F238E27FC236}">
                <a16:creationId xmlns:a16="http://schemas.microsoft.com/office/drawing/2014/main" id="{8DB41FE3-93F6-02AA-E9A4-D64F54AB4F1A}"/>
              </a:ext>
            </a:extLst>
          </p:cNvPr>
          <p:cNvSpPr txBox="1">
            <a:spLocks/>
          </p:cNvSpPr>
          <p:nvPr/>
        </p:nvSpPr>
        <p:spPr>
          <a:xfrm>
            <a:off x="335999" y="2361739"/>
            <a:ext cx="11519451" cy="919343"/>
          </a:xfrm>
          <a:prstGeom prst="rect">
            <a:avLst/>
          </a:prstGeom>
        </p:spPr>
        <p:txBody>
          <a:bodyPr vert="horz" lIns="0" tIns="0" rIns="0" bIns="0" rtlCol="0" anchor="t">
            <a:noAutofit/>
          </a:bodyPr>
          <a:lstStyle>
            <a:lvl1pPr algn="l" defTabSz="913897" rtl="0" eaLnBrk="1" latinLnBrk="0" hangingPunct="1">
              <a:lnSpc>
                <a:spcPct val="90000"/>
              </a:lnSpc>
              <a:spcBef>
                <a:spcPct val="0"/>
              </a:spcBef>
              <a:buNone/>
              <a:defRPr sz="2400" kern="1200">
                <a:solidFill>
                  <a:schemeClr val="tx1"/>
                </a:solidFill>
                <a:latin typeface="Georgia" panose="02040502050405020303" pitchFamily="18" charset="0"/>
                <a:ea typeface="+mj-ea"/>
                <a:cs typeface="+mj-cs"/>
              </a:defRPr>
            </a:lvl1pPr>
          </a:lstStyle>
          <a:p>
            <a:r>
              <a:rPr lang="es-ES" dirty="0"/>
              <a:t>Consideraciones</a:t>
            </a:r>
          </a:p>
        </p:txBody>
      </p:sp>
      <p:sp>
        <p:nvSpPr>
          <p:cNvPr id="10" name="Marcador de contenido 2">
            <a:extLst>
              <a:ext uri="{FF2B5EF4-FFF2-40B4-BE49-F238E27FC236}">
                <a16:creationId xmlns:a16="http://schemas.microsoft.com/office/drawing/2014/main" id="{E6D5CC58-8974-99A6-E0F6-5C0A1D36390C}"/>
              </a:ext>
            </a:extLst>
          </p:cNvPr>
          <p:cNvSpPr txBox="1">
            <a:spLocks/>
          </p:cNvSpPr>
          <p:nvPr/>
        </p:nvSpPr>
        <p:spPr>
          <a:xfrm>
            <a:off x="216078" y="3043003"/>
            <a:ext cx="5045472" cy="1832894"/>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La predicción cambia de acuerdo con los valores que se están usando en la imputación.</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Los valores usados para reemplazar los valores NA deben ser escogidos en el train set.</a:t>
            </a:r>
          </a:p>
        </p:txBody>
      </p:sp>
    </p:spTree>
    <p:extLst>
      <p:ext uri="{BB962C8B-B14F-4D97-AF65-F5344CB8AC3E}">
        <p14:creationId xmlns:p14="http://schemas.microsoft.com/office/powerpoint/2010/main" val="3492799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5291" y="3902"/>
                        <a:ext cx="2116" cy="2116"/>
                      </a:xfrm>
                      <a:prstGeom prst="rect">
                        <a:avLst/>
                      </a:prstGeom>
                    </p:spPr>
                  </p:pic>
                </p:oleObj>
              </mc:Fallback>
            </mc:AlternateContent>
          </a:graphicData>
        </a:graphic>
      </p:graphicFrame>
      <p:sp>
        <p:nvSpPr>
          <p:cNvPr id="2" name="Rectángulo 1" hidden="1"/>
          <p:cNvSpPr/>
          <p:nvPr>
            <p:custDataLst>
              <p:tags r:id="rId2"/>
            </p:custDataLst>
          </p:nvPr>
        </p:nvSpPr>
        <p:spPr>
          <a:xfrm>
            <a:off x="3175" y="1786"/>
            <a:ext cx="211556" cy="21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3198">
              <a:latin typeface="Georgia" panose="02040502050405020303" pitchFamily="18" charset="0"/>
              <a:ea typeface="+mj-ea"/>
              <a:cs typeface="+mj-cs"/>
              <a:sym typeface="Playfair Display" panose="00000500000000000000" pitchFamily="2" charset="0"/>
            </a:endParaRPr>
          </a:p>
        </p:txBody>
      </p:sp>
      <p:sp>
        <p:nvSpPr>
          <p:cNvPr id="9" name="Título 8">
            <a:extLst>
              <a:ext uri="{FF2B5EF4-FFF2-40B4-BE49-F238E27FC236}">
                <a16:creationId xmlns:a16="http://schemas.microsoft.com/office/drawing/2014/main" id="{92C4D6DD-881B-984A-9C92-27BA5BC27568}"/>
              </a:ext>
            </a:extLst>
          </p:cNvPr>
          <p:cNvSpPr>
            <a:spLocks noGrp="1"/>
          </p:cNvSpPr>
          <p:nvPr>
            <p:ph type="title"/>
          </p:nvPr>
        </p:nvSpPr>
        <p:spPr>
          <a:xfrm>
            <a:off x="335999" y="303992"/>
            <a:ext cx="11519451" cy="462932"/>
          </a:xfrm>
        </p:spPr>
        <p:txBody>
          <a:bodyPr/>
          <a:lstStyle/>
          <a:p>
            <a:r>
              <a:rPr lang="en-US" dirty="0"/>
              <a:t>Mean/Median Imputation per group</a:t>
            </a:r>
          </a:p>
        </p:txBody>
      </p:sp>
      <p:sp>
        <p:nvSpPr>
          <p:cNvPr id="5" name="Marcador de contenido 2">
            <a:extLst>
              <a:ext uri="{FF2B5EF4-FFF2-40B4-BE49-F238E27FC236}">
                <a16:creationId xmlns:a16="http://schemas.microsoft.com/office/drawing/2014/main" id="{8FFCB682-A2FC-CA4B-AF1F-9B44DC3872A4}"/>
              </a:ext>
            </a:extLst>
          </p:cNvPr>
          <p:cNvSpPr txBox="1">
            <a:spLocks/>
          </p:cNvSpPr>
          <p:nvPr/>
        </p:nvSpPr>
        <p:spPr>
          <a:xfrm>
            <a:off x="216078" y="766924"/>
            <a:ext cx="5330283" cy="2276079"/>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Consiste en reemplazar los valores faltantes (Null) con la media o mediana por algún grupo.</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La variable de referencia (Grupo) debe de ser categórica.</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Correcta Implementación:</a:t>
            </a:r>
          </a:p>
        </p:txBody>
      </p:sp>
      <p:graphicFrame>
        <p:nvGraphicFramePr>
          <p:cNvPr id="6" name="Table 5">
            <a:extLst>
              <a:ext uri="{FF2B5EF4-FFF2-40B4-BE49-F238E27FC236}">
                <a16:creationId xmlns:a16="http://schemas.microsoft.com/office/drawing/2014/main" id="{0E5B2A58-99BA-416D-D9CA-91F689FE9DE0}"/>
              </a:ext>
            </a:extLst>
          </p:cNvPr>
          <p:cNvGraphicFramePr>
            <a:graphicFrameLocks noGrp="1"/>
          </p:cNvGraphicFramePr>
          <p:nvPr>
            <p:extLst>
              <p:ext uri="{D42A27DB-BD31-4B8C-83A1-F6EECF244321}">
                <p14:modId xmlns:p14="http://schemas.microsoft.com/office/powerpoint/2010/main" val="2590542789"/>
              </p:ext>
            </p:extLst>
          </p:nvPr>
        </p:nvGraphicFramePr>
        <p:xfrm>
          <a:off x="7704943" y="99697"/>
          <a:ext cx="3057996" cy="2925064"/>
        </p:xfrm>
        <a:graphic>
          <a:graphicData uri="http://schemas.openxmlformats.org/drawingml/2006/table">
            <a:tbl>
              <a:tblPr firstRow="1" bandRow="1">
                <a:tableStyleId>{5C22544A-7EE6-4342-B048-85BDC9FD1C3A}</a:tableStyleId>
              </a:tblPr>
              <a:tblGrid>
                <a:gridCol w="1528998">
                  <a:extLst>
                    <a:ext uri="{9D8B030D-6E8A-4147-A177-3AD203B41FA5}">
                      <a16:colId xmlns:a16="http://schemas.microsoft.com/office/drawing/2014/main" val="1412458819"/>
                    </a:ext>
                  </a:extLst>
                </a:gridCol>
                <a:gridCol w="1528998">
                  <a:extLst>
                    <a:ext uri="{9D8B030D-6E8A-4147-A177-3AD203B41FA5}">
                      <a16:colId xmlns:a16="http://schemas.microsoft.com/office/drawing/2014/main" val="680739016"/>
                    </a:ext>
                  </a:extLst>
                </a:gridCol>
              </a:tblGrid>
              <a:tr h="268604">
                <a:tc>
                  <a:txBody>
                    <a:bodyPr/>
                    <a:lstStyle/>
                    <a:p>
                      <a:pPr algn="ctr"/>
                      <a:r>
                        <a:rPr lang="en-US" dirty="0">
                          <a:solidFill>
                            <a:schemeClr val="tx1"/>
                          </a:solidFill>
                        </a:rPr>
                        <a:t>Gender</a:t>
                      </a:r>
                    </a:p>
                  </a:txBody>
                  <a:tcPr>
                    <a:solidFill>
                      <a:schemeClr val="tx1">
                        <a:lumMod val="10000"/>
                        <a:lumOff val="90000"/>
                      </a:schemeClr>
                    </a:solidFill>
                  </a:tcPr>
                </a:tc>
                <a:tc>
                  <a:txBody>
                    <a:bodyPr/>
                    <a:lstStyle/>
                    <a:p>
                      <a:pPr algn="ctr"/>
                      <a:r>
                        <a:rPr lang="en-US" dirty="0">
                          <a:solidFill>
                            <a:schemeClr val="tx1"/>
                          </a:solidFill>
                        </a:rPr>
                        <a:t>Weight</a:t>
                      </a:r>
                    </a:p>
                  </a:txBody>
                  <a:tcPr>
                    <a:solidFill>
                      <a:schemeClr val="tx1">
                        <a:lumMod val="10000"/>
                        <a:lumOff val="90000"/>
                      </a:schemeClr>
                    </a:solidFill>
                  </a:tcPr>
                </a:tc>
                <a:extLst>
                  <a:ext uri="{0D108BD9-81ED-4DB2-BD59-A6C34878D82A}">
                    <a16:rowId xmlns:a16="http://schemas.microsoft.com/office/drawing/2014/main" val="3953084333"/>
                  </a:ext>
                </a:extLst>
              </a:tr>
              <a:tr h="268604">
                <a:tc>
                  <a:txBody>
                    <a:bodyPr/>
                    <a:lstStyle/>
                    <a:p>
                      <a:pPr algn="ctr"/>
                      <a:r>
                        <a:rPr lang="en-US" dirty="0"/>
                        <a:t>1</a:t>
                      </a:r>
                    </a:p>
                  </a:txBody>
                  <a:tcPr/>
                </a:tc>
                <a:tc>
                  <a:txBody>
                    <a:bodyPr/>
                    <a:lstStyle/>
                    <a:p>
                      <a:pPr algn="ctr"/>
                      <a:r>
                        <a:rPr lang="en-US" dirty="0"/>
                        <a:t>100</a:t>
                      </a:r>
                    </a:p>
                  </a:txBody>
                  <a:tcPr/>
                </a:tc>
                <a:extLst>
                  <a:ext uri="{0D108BD9-81ED-4DB2-BD59-A6C34878D82A}">
                    <a16:rowId xmlns:a16="http://schemas.microsoft.com/office/drawing/2014/main" val="3494972091"/>
                  </a:ext>
                </a:extLst>
              </a:tr>
              <a:tr h="268604">
                <a:tc>
                  <a:txBody>
                    <a:bodyPr/>
                    <a:lstStyle/>
                    <a:p>
                      <a:pPr algn="ctr"/>
                      <a:r>
                        <a:rPr lang="en-US" b="0" dirty="0">
                          <a:solidFill>
                            <a:schemeClr val="tx1"/>
                          </a:solidFill>
                        </a:rPr>
                        <a:t>1</a:t>
                      </a:r>
                    </a:p>
                  </a:txBody>
                  <a:tcPr/>
                </a:tc>
                <a:tc>
                  <a:txBody>
                    <a:bodyPr/>
                    <a:lstStyle/>
                    <a:p>
                      <a:pPr algn="ctr"/>
                      <a:r>
                        <a:rPr lang="en-US" b="0" dirty="0"/>
                        <a:t>90</a:t>
                      </a:r>
                    </a:p>
                  </a:txBody>
                  <a:tcPr/>
                </a:tc>
                <a:extLst>
                  <a:ext uri="{0D108BD9-81ED-4DB2-BD59-A6C34878D82A}">
                    <a16:rowId xmlns:a16="http://schemas.microsoft.com/office/drawing/2014/main" val="684414820"/>
                  </a:ext>
                </a:extLst>
              </a:tr>
              <a:tr h="268604">
                <a:tc>
                  <a:txBody>
                    <a:bodyPr/>
                    <a:lstStyle/>
                    <a:p>
                      <a:pPr algn="ctr"/>
                      <a:r>
                        <a:rPr lang="en-US" dirty="0"/>
                        <a:t>1</a:t>
                      </a:r>
                    </a:p>
                  </a:txBody>
                  <a:tcPr/>
                </a:tc>
                <a:tc>
                  <a:txBody>
                    <a:bodyPr/>
                    <a:lstStyle/>
                    <a:p>
                      <a:pPr algn="ctr"/>
                      <a:r>
                        <a:rPr lang="en-US" dirty="0"/>
                        <a:t>79</a:t>
                      </a:r>
                    </a:p>
                  </a:txBody>
                  <a:tcPr/>
                </a:tc>
                <a:extLst>
                  <a:ext uri="{0D108BD9-81ED-4DB2-BD59-A6C34878D82A}">
                    <a16:rowId xmlns:a16="http://schemas.microsoft.com/office/drawing/2014/main" val="3813284200"/>
                  </a:ext>
                </a:extLst>
              </a:tr>
              <a:tr h="268604">
                <a:tc>
                  <a:txBody>
                    <a:bodyPr/>
                    <a:lstStyle/>
                    <a:p>
                      <a:pPr algn="ctr"/>
                      <a:r>
                        <a:rPr lang="en-US" dirty="0"/>
                        <a:t>1</a:t>
                      </a:r>
                    </a:p>
                  </a:txBody>
                  <a:tcPr/>
                </a:tc>
                <a:tc>
                  <a:txBody>
                    <a:bodyPr/>
                    <a:lstStyle/>
                    <a:p>
                      <a:pPr algn="ctr"/>
                      <a:r>
                        <a:rPr lang="en-US" b="1" dirty="0">
                          <a:solidFill>
                            <a:srgbClr val="FF0000"/>
                          </a:solidFill>
                        </a:rPr>
                        <a:t>Null</a:t>
                      </a:r>
                    </a:p>
                  </a:txBody>
                  <a:tcPr/>
                </a:tc>
                <a:extLst>
                  <a:ext uri="{0D108BD9-81ED-4DB2-BD59-A6C34878D82A}">
                    <a16:rowId xmlns:a16="http://schemas.microsoft.com/office/drawing/2014/main" val="3308992569"/>
                  </a:ext>
                </a:extLst>
              </a:tr>
              <a:tr h="268604">
                <a:tc>
                  <a:txBody>
                    <a:bodyPr/>
                    <a:lstStyle/>
                    <a:p>
                      <a:pPr algn="ctr"/>
                      <a:r>
                        <a:rPr lang="en-US" b="0" dirty="0">
                          <a:solidFill>
                            <a:schemeClr val="tx1"/>
                          </a:solidFill>
                        </a:rPr>
                        <a:t>0</a:t>
                      </a:r>
                    </a:p>
                  </a:txBody>
                  <a:tcPr/>
                </a:tc>
                <a:tc>
                  <a:txBody>
                    <a:bodyPr/>
                    <a:lstStyle/>
                    <a:p>
                      <a:pPr algn="ctr"/>
                      <a:r>
                        <a:rPr lang="en-US" b="0" dirty="0"/>
                        <a:t>60</a:t>
                      </a:r>
                    </a:p>
                  </a:txBody>
                  <a:tcPr/>
                </a:tc>
                <a:extLst>
                  <a:ext uri="{0D108BD9-81ED-4DB2-BD59-A6C34878D82A}">
                    <a16:rowId xmlns:a16="http://schemas.microsoft.com/office/drawing/2014/main" val="3812055845"/>
                  </a:ext>
                </a:extLst>
              </a:tr>
              <a:tr h="268604">
                <a:tc>
                  <a:txBody>
                    <a:bodyPr/>
                    <a:lstStyle/>
                    <a:p>
                      <a:pPr algn="ctr"/>
                      <a:r>
                        <a:rPr lang="en-US" b="0" dirty="0">
                          <a:solidFill>
                            <a:schemeClr val="tx1"/>
                          </a:solidFill>
                        </a:rPr>
                        <a:t>0</a:t>
                      </a:r>
                    </a:p>
                  </a:txBody>
                  <a:tcPr/>
                </a:tc>
                <a:tc>
                  <a:txBody>
                    <a:bodyPr/>
                    <a:lstStyle/>
                    <a:p>
                      <a:pPr algn="ctr"/>
                      <a:r>
                        <a:rPr lang="en-US" b="0" dirty="0"/>
                        <a:t>70</a:t>
                      </a:r>
                    </a:p>
                  </a:txBody>
                  <a:tcPr/>
                </a:tc>
                <a:extLst>
                  <a:ext uri="{0D108BD9-81ED-4DB2-BD59-A6C34878D82A}">
                    <a16:rowId xmlns:a16="http://schemas.microsoft.com/office/drawing/2014/main" val="2579691237"/>
                  </a:ext>
                </a:extLst>
              </a:tr>
              <a:tr h="268604">
                <a:tc>
                  <a:txBody>
                    <a:bodyPr/>
                    <a:lstStyle/>
                    <a:p>
                      <a:pPr algn="ctr"/>
                      <a:r>
                        <a:rPr lang="en-US" b="0" dirty="0">
                          <a:solidFill>
                            <a:schemeClr val="tx1"/>
                          </a:solidFill>
                        </a:rPr>
                        <a:t>0</a:t>
                      </a:r>
                    </a:p>
                  </a:txBody>
                  <a:tcPr/>
                </a:tc>
                <a:tc>
                  <a:txBody>
                    <a:bodyPr/>
                    <a:lstStyle/>
                    <a:p>
                      <a:pPr algn="ctr"/>
                      <a:r>
                        <a:rPr lang="en-US" b="1" dirty="0">
                          <a:solidFill>
                            <a:srgbClr val="FF0000"/>
                          </a:solidFill>
                        </a:rPr>
                        <a:t>Null</a:t>
                      </a:r>
                    </a:p>
                  </a:txBody>
                  <a:tcPr/>
                </a:tc>
                <a:extLst>
                  <a:ext uri="{0D108BD9-81ED-4DB2-BD59-A6C34878D82A}">
                    <a16:rowId xmlns:a16="http://schemas.microsoft.com/office/drawing/2014/main" val="2529836518"/>
                  </a:ext>
                </a:extLst>
              </a:tr>
            </a:tbl>
          </a:graphicData>
        </a:graphic>
      </p:graphicFrame>
      <p:graphicFrame>
        <p:nvGraphicFramePr>
          <p:cNvPr id="4" name="Table 3">
            <a:extLst>
              <a:ext uri="{FF2B5EF4-FFF2-40B4-BE49-F238E27FC236}">
                <a16:creationId xmlns:a16="http://schemas.microsoft.com/office/drawing/2014/main" id="{74FA5EEF-4A29-89CC-2837-A220987139A7}"/>
              </a:ext>
            </a:extLst>
          </p:cNvPr>
          <p:cNvGraphicFramePr>
            <a:graphicFrameLocks noGrp="1"/>
          </p:cNvGraphicFramePr>
          <p:nvPr>
            <p:extLst>
              <p:ext uri="{D42A27DB-BD31-4B8C-83A1-F6EECF244321}">
                <p14:modId xmlns:p14="http://schemas.microsoft.com/office/powerpoint/2010/main" val="3745327357"/>
              </p:ext>
            </p:extLst>
          </p:nvPr>
        </p:nvGraphicFramePr>
        <p:xfrm>
          <a:off x="7704941" y="3429000"/>
          <a:ext cx="3057998" cy="2925064"/>
        </p:xfrm>
        <a:graphic>
          <a:graphicData uri="http://schemas.openxmlformats.org/drawingml/2006/table">
            <a:tbl>
              <a:tblPr firstRow="1" bandRow="1">
                <a:tableStyleId>{5C22544A-7EE6-4342-B048-85BDC9FD1C3A}</a:tableStyleId>
              </a:tblPr>
              <a:tblGrid>
                <a:gridCol w="1528999">
                  <a:extLst>
                    <a:ext uri="{9D8B030D-6E8A-4147-A177-3AD203B41FA5}">
                      <a16:colId xmlns:a16="http://schemas.microsoft.com/office/drawing/2014/main" val="1412458819"/>
                    </a:ext>
                  </a:extLst>
                </a:gridCol>
                <a:gridCol w="1528999">
                  <a:extLst>
                    <a:ext uri="{9D8B030D-6E8A-4147-A177-3AD203B41FA5}">
                      <a16:colId xmlns:a16="http://schemas.microsoft.com/office/drawing/2014/main" val="680739016"/>
                    </a:ext>
                  </a:extLst>
                </a:gridCol>
              </a:tblGrid>
              <a:tr h="252452">
                <a:tc>
                  <a:txBody>
                    <a:bodyPr/>
                    <a:lstStyle/>
                    <a:p>
                      <a:pPr algn="ctr"/>
                      <a:r>
                        <a:rPr lang="en-US" dirty="0">
                          <a:solidFill>
                            <a:schemeClr val="tx1"/>
                          </a:solidFill>
                        </a:rPr>
                        <a:t>Gender</a:t>
                      </a:r>
                    </a:p>
                  </a:txBody>
                  <a:tcPr>
                    <a:solidFill>
                      <a:schemeClr val="tx1">
                        <a:lumMod val="10000"/>
                        <a:lumOff val="90000"/>
                      </a:schemeClr>
                    </a:solidFill>
                  </a:tcPr>
                </a:tc>
                <a:tc>
                  <a:txBody>
                    <a:bodyPr/>
                    <a:lstStyle/>
                    <a:p>
                      <a:pPr algn="ctr"/>
                      <a:r>
                        <a:rPr lang="en-US" dirty="0">
                          <a:solidFill>
                            <a:schemeClr val="tx1"/>
                          </a:solidFill>
                        </a:rPr>
                        <a:t>Weight</a:t>
                      </a:r>
                    </a:p>
                  </a:txBody>
                  <a:tcPr>
                    <a:solidFill>
                      <a:schemeClr val="tx1">
                        <a:lumMod val="10000"/>
                        <a:lumOff val="90000"/>
                      </a:schemeClr>
                    </a:solidFill>
                  </a:tcPr>
                </a:tc>
                <a:extLst>
                  <a:ext uri="{0D108BD9-81ED-4DB2-BD59-A6C34878D82A}">
                    <a16:rowId xmlns:a16="http://schemas.microsoft.com/office/drawing/2014/main" val="3953084333"/>
                  </a:ext>
                </a:extLst>
              </a:tr>
              <a:tr h="252452">
                <a:tc>
                  <a:txBody>
                    <a:bodyPr/>
                    <a:lstStyle/>
                    <a:p>
                      <a:pPr algn="ctr"/>
                      <a:r>
                        <a:rPr lang="en-US" dirty="0"/>
                        <a:t>1</a:t>
                      </a:r>
                    </a:p>
                  </a:txBody>
                  <a:tcPr/>
                </a:tc>
                <a:tc>
                  <a:txBody>
                    <a:bodyPr/>
                    <a:lstStyle/>
                    <a:p>
                      <a:pPr algn="ctr"/>
                      <a:r>
                        <a:rPr lang="en-US" dirty="0"/>
                        <a:t>100</a:t>
                      </a:r>
                    </a:p>
                  </a:txBody>
                  <a:tcPr/>
                </a:tc>
                <a:extLst>
                  <a:ext uri="{0D108BD9-81ED-4DB2-BD59-A6C34878D82A}">
                    <a16:rowId xmlns:a16="http://schemas.microsoft.com/office/drawing/2014/main" val="3494972091"/>
                  </a:ext>
                </a:extLst>
              </a:tr>
              <a:tr h="252452">
                <a:tc>
                  <a:txBody>
                    <a:bodyPr/>
                    <a:lstStyle/>
                    <a:p>
                      <a:pPr algn="ctr"/>
                      <a:r>
                        <a:rPr lang="en-US" b="0" dirty="0">
                          <a:solidFill>
                            <a:schemeClr val="tx1"/>
                          </a:solidFill>
                        </a:rPr>
                        <a:t>1</a:t>
                      </a:r>
                    </a:p>
                  </a:txBody>
                  <a:tcPr/>
                </a:tc>
                <a:tc>
                  <a:txBody>
                    <a:bodyPr/>
                    <a:lstStyle/>
                    <a:p>
                      <a:pPr algn="ctr"/>
                      <a:r>
                        <a:rPr lang="en-US" b="0" dirty="0"/>
                        <a:t>90</a:t>
                      </a:r>
                    </a:p>
                  </a:txBody>
                  <a:tcPr/>
                </a:tc>
                <a:extLst>
                  <a:ext uri="{0D108BD9-81ED-4DB2-BD59-A6C34878D82A}">
                    <a16:rowId xmlns:a16="http://schemas.microsoft.com/office/drawing/2014/main" val="684414820"/>
                  </a:ext>
                </a:extLst>
              </a:tr>
              <a:tr h="252452">
                <a:tc>
                  <a:txBody>
                    <a:bodyPr/>
                    <a:lstStyle/>
                    <a:p>
                      <a:pPr algn="ctr"/>
                      <a:r>
                        <a:rPr lang="en-US" dirty="0"/>
                        <a:t>1</a:t>
                      </a:r>
                    </a:p>
                  </a:txBody>
                  <a:tcPr/>
                </a:tc>
                <a:tc>
                  <a:txBody>
                    <a:bodyPr/>
                    <a:lstStyle/>
                    <a:p>
                      <a:pPr algn="ctr"/>
                      <a:r>
                        <a:rPr lang="en-US" dirty="0"/>
                        <a:t>79</a:t>
                      </a:r>
                    </a:p>
                  </a:txBody>
                  <a:tcPr/>
                </a:tc>
                <a:extLst>
                  <a:ext uri="{0D108BD9-81ED-4DB2-BD59-A6C34878D82A}">
                    <a16:rowId xmlns:a16="http://schemas.microsoft.com/office/drawing/2014/main" val="3813284200"/>
                  </a:ext>
                </a:extLst>
              </a:tr>
              <a:tr h="252452">
                <a:tc>
                  <a:txBody>
                    <a:bodyPr/>
                    <a:lstStyle/>
                    <a:p>
                      <a:pPr algn="ctr"/>
                      <a:r>
                        <a:rPr lang="en-US" dirty="0"/>
                        <a:t>1</a:t>
                      </a:r>
                    </a:p>
                  </a:txBody>
                  <a:tcPr/>
                </a:tc>
                <a:tc>
                  <a:txBody>
                    <a:bodyPr/>
                    <a:lstStyle/>
                    <a:p>
                      <a:pPr algn="ctr"/>
                      <a:r>
                        <a:rPr lang="en-US" b="1" dirty="0">
                          <a:solidFill>
                            <a:srgbClr val="FF0000"/>
                          </a:solidFill>
                        </a:rPr>
                        <a:t>89.66</a:t>
                      </a:r>
                    </a:p>
                  </a:txBody>
                  <a:tcPr/>
                </a:tc>
                <a:extLst>
                  <a:ext uri="{0D108BD9-81ED-4DB2-BD59-A6C34878D82A}">
                    <a16:rowId xmlns:a16="http://schemas.microsoft.com/office/drawing/2014/main" val="3308992569"/>
                  </a:ext>
                </a:extLst>
              </a:tr>
              <a:tr h="265047">
                <a:tc>
                  <a:txBody>
                    <a:bodyPr/>
                    <a:lstStyle/>
                    <a:p>
                      <a:pPr algn="ctr"/>
                      <a:r>
                        <a:rPr lang="en-US" b="0" dirty="0">
                          <a:solidFill>
                            <a:schemeClr val="tx1"/>
                          </a:solidFill>
                        </a:rPr>
                        <a:t>0</a:t>
                      </a:r>
                    </a:p>
                  </a:txBody>
                  <a:tcPr/>
                </a:tc>
                <a:tc>
                  <a:txBody>
                    <a:bodyPr/>
                    <a:lstStyle/>
                    <a:p>
                      <a:pPr algn="ctr"/>
                      <a:r>
                        <a:rPr lang="en-US" b="0" dirty="0"/>
                        <a:t>60</a:t>
                      </a:r>
                    </a:p>
                  </a:txBody>
                  <a:tcPr/>
                </a:tc>
                <a:extLst>
                  <a:ext uri="{0D108BD9-81ED-4DB2-BD59-A6C34878D82A}">
                    <a16:rowId xmlns:a16="http://schemas.microsoft.com/office/drawing/2014/main" val="3812055845"/>
                  </a:ext>
                </a:extLst>
              </a:tr>
              <a:tr h="252452">
                <a:tc>
                  <a:txBody>
                    <a:bodyPr/>
                    <a:lstStyle/>
                    <a:p>
                      <a:pPr algn="ctr"/>
                      <a:r>
                        <a:rPr lang="en-US" b="0" dirty="0">
                          <a:solidFill>
                            <a:schemeClr val="tx1"/>
                          </a:solidFill>
                        </a:rPr>
                        <a:t>0</a:t>
                      </a:r>
                    </a:p>
                  </a:txBody>
                  <a:tcPr/>
                </a:tc>
                <a:tc>
                  <a:txBody>
                    <a:bodyPr/>
                    <a:lstStyle/>
                    <a:p>
                      <a:pPr algn="ctr"/>
                      <a:r>
                        <a:rPr lang="en-US" b="0" dirty="0"/>
                        <a:t>70</a:t>
                      </a:r>
                    </a:p>
                  </a:txBody>
                  <a:tcPr/>
                </a:tc>
                <a:extLst>
                  <a:ext uri="{0D108BD9-81ED-4DB2-BD59-A6C34878D82A}">
                    <a16:rowId xmlns:a16="http://schemas.microsoft.com/office/drawing/2014/main" val="2579691237"/>
                  </a:ext>
                </a:extLst>
              </a:tr>
              <a:tr h="252452">
                <a:tc>
                  <a:txBody>
                    <a:bodyPr/>
                    <a:lstStyle/>
                    <a:p>
                      <a:pPr algn="ctr"/>
                      <a:r>
                        <a:rPr lang="en-US" b="0" dirty="0">
                          <a:solidFill>
                            <a:schemeClr val="tx1"/>
                          </a:solidFill>
                        </a:rPr>
                        <a:t>0</a:t>
                      </a:r>
                    </a:p>
                  </a:txBody>
                  <a:tcPr/>
                </a:tc>
                <a:tc>
                  <a:txBody>
                    <a:bodyPr/>
                    <a:lstStyle/>
                    <a:p>
                      <a:pPr algn="ctr"/>
                      <a:r>
                        <a:rPr lang="en-US" b="1" dirty="0">
                          <a:solidFill>
                            <a:srgbClr val="FF0000"/>
                          </a:solidFill>
                        </a:rPr>
                        <a:t>65</a:t>
                      </a:r>
                    </a:p>
                  </a:txBody>
                  <a:tcPr/>
                </a:tc>
                <a:extLst>
                  <a:ext uri="{0D108BD9-81ED-4DB2-BD59-A6C34878D82A}">
                    <a16:rowId xmlns:a16="http://schemas.microsoft.com/office/drawing/2014/main" val="2529836518"/>
                  </a:ext>
                </a:extLst>
              </a:tr>
            </a:tbl>
          </a:graphicData>
        </a:graphic>
      </p:graphicFrame>
      <p:sp>
        <p:nvSpPr>
          <p:cNvPr id="7" name="Arrow: Down 6">
            <a:extLst>
              <a:ext uri="{FF2B5EF4-FFF2-40B4-BE49-F238E27FC236}">
                <a16:creationId xmlns:a16="http://schemas.microsoft.com/office/drawing/2014/main" id="{77E39D9F-C87E-39CA-6D91-E1A1ECAA7E25}"/>
              </a:ext>
            </a:extLst>
          </p:cNvPr>
          <p:cNvSpPr/>
          <p:nvPr/>
        </p:nvSpPr>
        <p:spPr>
          <a:xfrm>
            <a:off x="8991624" y="3071659"/>
            <a:ext cx="484632" cy="3147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4AC9D8-4753-88D6-4F87-3ECF3FEA6D4D}"/>
              </a:ext>
            </a:extLst>
          </p:cNvPr>
          <p:cNvSpPr txBox="1"/>
          <p:nvPr/>
        </p:nvSpPr>
        <p:spPr>
          <a:xfrm>
            <a:off x="5635358" y="3021397"/>
            <a:ext cx="2495159" cy="369204"/>
          </a:xfrm>
          <a:prstGeom prst="rect">
            <a:avLst/>
          </a:prstGeom>
          <a:noFill/>
        </p:spPr>
        <p:txBody>
          <a:bodyPr wrap="square" rtlCol="0">
            <a:spAutoFit/>
          </a:bodyPr>
          <a:lstStyle/>
          <a:p>
            <a:r>
              <a:rPr lang="en-US" dirty="0"/>
              <a:t>Mean Gender 1: 89.66</a:t>
            </a:r>
          </a:p>
        </p:txBody>
      </p:sp>
      <p:sp>
        <p:nvSpPr>
          <p:cNvPr id="12" name="TextBox 11">
            <a:extLst>
              <a:ext uri="{FF2B5EF4-FFF2-40B4-BE49-F238E27FC236}">
                <a16:creationId xmlns:a16="http://schemas.microsoft.com/office/drawing/2014/main" id="{F536036E-6286-6548-DBE3-5C7E2DE87654}"/>
              </a:ext>
            </a:extLst>
          </p:cNvPr>
          <p:cNvSpPr txBox="1"/>
          <p:nvPr/>
        </p:nvSpPr>
        <p:spPr>
          <a:xfrm>
            <a:off x="5635358" y="3296377"/>
            <a:ext cx="2495159" cy="369204"/>
          </a:xfrm>
          <a:prstGeom prst="rect">
            <a:avLst/>
          </a:prstGeom>
          <a:noFill/>
        </p:spPr>
        <p:txBody>
          <a:bodyPr wrap="square" rtlCol="0">
            <a:spAutoFit/>
          </a:bodyPr>
          <a:lstStyle/>
          <a:p>
            <a:r>
              <a:rPr lang="en-US" dirty="0"/>
              <a:t>Mean Gender 0: 65</a:t>
            </a:r>
          </a:p>
        </p:txBody>
      </p:sp>
      <p:sp>
        <p:nvSpPr>
          <p:cNvPr id="13" name="Rectangle 12">
            <a:extLst>
              <a:ext uri="{FF2B5EF4-FFF2-40B4-BE49-F238E27FC236}">
                <a16:creationId xmlns:a16="http://schemas.microsoft.com/office/drawing/2014/main" id="{DD229EA7-3B73-A541-2FFA-B1A36B550413}"/>
              </a:ext>
            </a:extLst>
          </p:cNvPr>
          <p:cNvSpPr/>
          <p:nvPr/>
        </p:nvSpPr>
        <p:spPr>
          <a:xfrm>
            <a:off x="215262" y="3468114"/>
            <a:ext cx="1319135"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Dataset</a:t>
            </a:r>
          </a:p>
        </p:txBody>
      </p:sp>
      <p:sp>
        <p:nvSpPr>
          <p:cNvPr id="14" name="Rectangle 13">
            <a:extLst>
              <a:ext uri="{FF2B5EF4-FFF2-40B4-BE49-F238E27FC236}">
                <a16:creationId xmlns:a16="http://schemas.microsoft.com/office/drawing/2014/main" id="{D87681F1-2BBF-DEFE-AC23-79F652AF6E56}"/>
              </a:ext>
            </a:extLst>
          </p:cNvPr>
          <p:cNvSpPr/>
          <p:nvPr/>
        </p:nvSpPr>
        <p:spPr>
          <a:xfrm>
            <a:off x="1957864" y="2801701"/>
            <a:ext cx="1319135"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Train Set</a:t>
            </a:r>
          </a:p>
        </p:txBody>
      </p:sp>
      <p:sp>
        <p:nvSpPr>
          <p:cNvPr id="15" name="Rectangle 14">
            <a:extLst>
              <a:ext uri="{FF2B5EF4-FFF2-40B4-BE49-F238E27FC236}">
                <a16:creationId xmlns:a16="http://schemas.microsoft.com/office/drawing/2014/main" id="{27B6E917-D9D6-231B-6A03-3D86647566EB}"/>
              </a:ext>
            </a:extLst>
          </p:cNvPr>
          <p:cNvSpPr/>
          <p:nvPr/>
        </p:nvSpPr>
        <p:spPr>
          <a:xfrm>
            <a:off x="1957865" y="3947369"/>
            <a:ext cx="1319135"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Test Set</a:t>
            </a:r>
          </a:p>
        </p:txBody>
      </p:sp>
      <p:cxnSp>
        <p:nvCxnSpPr>
          <p:cNvPr id="16" name="Straight Connector 15">
            <a:extLst>
              <a:ext uri="{FF2B5EF4-FFF2-40B4-BE49-F238E27FC236}">
                <a16:creationId xmlns:a16="http://schemas.microsoft.com/office/drawing/2014/main" id="{5B14678E-3E79-6516-2171-11764A175CAC}"/>
              </a:ext>
            </a:extLst>
          </p:cNvPr>
          <p:cNvCxnSpPr>
            <a:stCxn id="13" idx="3"/>
            <a:endCxn id="14" idx="1"/>
          </p:cNvCxnSpPr>
          <p:nvPr/>
        </p:nvCxnSpPr>
        <p:spPr>
          <a:xfrm flipV="1">
            <a:off x="1534397" y="3049039"/>
            <a:ext cx="423467" cy="666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D511B2-6231-0F70-4ED3-7E4B247F669E}"/>
              </a:ext>
            </a:extLst>
          </p:cNvPr>
          <p:cNvCxnSpPr>
            <a:stCxn id="13" idx="3"/>
            <a:endCxn id="15" idx="1"/>
          </p:cNvCxnSpPr>
          <p:nvPr/>
        </p:nvCxnSpPr>
        <p:spPr>
          <a:xfrm>
            <a:off x="1534397" y="3715452"/>
            <a:ext cx="423468" cy="479255"/>
          </a:xfrm>
          <a:prstGeom prst="line">
            <a:avLst/>
          </a:prstGeom>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2382A01-D517-C61F-90BC-F99BB500A31E}"/>
              </a:ext>
            </a:extLst>
          </p:cNvPr>
          <p:cNvSpPr/>
          <p:nvPr/>
        </p:nvSpPr>
        <p:spPr>
          <a:xfrm>
            <a:off x="3668616" y="3205999"/>
            <a:ext cx="1455327"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Impute Data</a:t>
            </a:r>
          </a:p>
        </p:txBody>
      </p:sp>
      <p:sp>
        <p:nvSpPr>
          <p:cNvPr id="19" name="Rectangle 18">
            <a:extLst>
              <a:ext uri="{FF2B5EF4-FFF2-40B4-BE49-F238E27FC236}">
                <a16:creationId xmlns:a16="http://schemas.microsoft.com/office/drawing/2014/main" id="{C18ABEC1-B681-B2D6-8057-411BB8A810ED}"/>
              </a:ext>
            </a:extLst>
          </p:cNvPr>
          <p:cNvSpPr/>
          <p:nvPr/>
        </p:nvSpPr>
        <p:spPr>
          <a:xfrm>
            <a:off x="3668617" y="1984086"/>
            <a:ext cx="1562134" cy="742014"/>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Learn Mean/Median</a:t>
            </a:r>
          </a:p>
        </p:txBody>
      </p:sp>
      <p:sp>
        <p:nvSpPr>
          <p:cNvPr id="20" name="Rectangle 19">
            <a:extLst>
              <a:ext uri="{FF2B5EF4-FFF2-40B4-BE49-F238E27FC236}">
                <a16:creationId xmlns:a16="http://schemas.microsoft.com/office/drawing/2014/main" id="{C12FA509-EBF8-2389-527C-3D2110D38251}"/>
              </a:ext>
            </a:extLst>
          </p:cNvPr>
          <p:cNvSpPr/>
          <p:nvPr/>
        </p:nvSpPr>
        <p:spPr>
          <a:xfrm>
            <a:off x="3668616" y="4236997"/>
            <a:ext cx="1455327"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Impute Data</a:t>
            </a:r>
          </a:p>
        </p:txBody>
      </p:sp>
      <p:cxnSp>
        <p:nvCxnSpPr>
          <p:cNvPr id="21" name="Straight Connector 20">
            <a:extLst>
              <a:ext uri="{FF2B5EF4-FFF2-40B4-BE49-F238E27FC236}">
                <a16:creationId xmlns:a16="http://schemas.microsoft.com/office/drawing/2014/main" id="{525215A0-0793-545B-45C2-A4560A7C4E99}"/>
              </a:ext>
            </a:extLst>
          </p:cNvPr>
          <p:cNvCxnSpPr>
            <a:cxnSpLocks/>
            <a:stCxn id="14" idx="3"/>
            <a:endCxn id="19" idx="1"/>
          </p:cNvCxnSpPr>
          <p:nvPr/>
        </p:nvCxnSpPr>
        <p:spPr>
          <a:xfrm flipV="1">
            <a:off x="3276999" y="2355093"/>
            <a:ext cx="391618" cy="69394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B890D38-D5AC-80EE-2A46-0E68E04F2D75}"/>
              </a:ext>
            </a:extLst>
          </p:cNvPr>
          <p:cNvCxnSpPr>
            <a:cxnSpLocks/>
            <a:stCxn id="14" idx="3"/>
            <a:endCxn id="18" idx="1"/>
          </p:cNvCxnSpPr>
          <p:nvPr/>
        </p:nvCxnSpPr>
        <p:spPr>
          <a:xfrm>
            <a:off x="3276999" y="3049039"/>
            <a:ext cx="391617" cy="404298"/>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A9D3C22-96AA-CC93-8CCB-4A9AD68508FE}"/>
              </a:ext>
            </a:extLst>
          </p:cNvPr>
          <p:cNvCxnSpPr>
            <a:cxnSpLocks/>
            <a:stCxn id="15" idx="3"/>
            <a:endCxn id="20" idx="1"/>
          </p:cNvCxnSpPr>
          <p:nvPr/>
        </p:nvCxnSpPr>
        <p:spPr>
          <a:xfrm>
            <a:off x="3277000" y="4194707"/>
            <a:ext cx="391616" cy="28962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3778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648265-DFBC-2207-6EC4-D4586A672DAF}"/>
              </a:ext>
            </a:extLst>
          </p:cNvPr>
          <p:cNvSpPr txBox="1">
            <a:spLocks/>
          </p:cNvSpPr>
          <p:nvPr/>
        </p:nvSpPr>
        <p:spPr>
          <a:xfrm>
            <a:off x="336274" y="472978"/>
            <a:ext cx="11519451" cy="919343"/>
          </a:xfrm>
          <a:prstGeom prst="rect">
            <a:avLst/>
          </a:prstGeom>
        </p:spPr>
        <p:txBody>
          <a:bodyPr vert="horz" lIns="0" tIns="0" rIns="0" bIns="0" rtlCol="0" anchor="t">
            <a:noAutofit/>
          </a:bodyPr>
          <a:lstStyle>
            <a:lvl1pPr algn="l" defTabSz="913897" rtl="0" eaLnBrk="1" latinLnBrk="0" hangingPunct="1">
              <a:lnSpc>
                <a:spcPct val="90000"/>
              </a:lnSpc>
              <a:spcBef>
                <a:spcPct val="0"/>
              </a:spcBef>
              <a:buNone/>
              <a:defRPr sz="2400" kern="1200">
                <a:solidFill>
                  <a:schemeClr val="tx1"/>
                </a:solidFill>
                <a:latin typeface="Georgia" panose="02040502050405020303" pitchFamily="18" charset="0"/>
                <a:ea typeface="+mj-ea"/>
                <a:cs typeface="+mj-cs"/>
              </a:defRPr>
            </a:lvl1pPr>
          </a:lstStyle>
          <a:p>
            <a:r>
              <a:rPr lang="es-ES" dirty="0"/>
              <a:t>Consideraciones</a:t>
            </a:r>
          </a:p>
        </p:txBody>
      </p:sp>
      <p:sp>
        <p:nvSpPr>
          <p:cNvPr id="5" name="Marcador de contenido 2">
            <a:extLst>
              <a:ext uri="{FF2B5EF4-FFF2-40B4-BE49-F238E27FC236}">
                <a16:creationId xmlns:a16="http://schemas.microsoft.com/office/drawing/2014/main" id="{A23F57B3-EAAE-F532-A63F-1D42991752D9}"/>
              </a:ext>
            </a:extLst>
          </p:cNvPr>
          <p:cNvSpPr txBox="1">
            <a:spLocks/>
          </p:cNvSpPr>
          <p:nvPr/>
        </p:nvSpPr>
        <p:spPr>
          <a:xfrm>
            <a:off x="336274" y="1094282"/>
            <a:ext cx="10096880" cy="764498"/>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Hay una mejor representación de los datos faltantes, debido a que la distribución de la variable difiere basado en el grupo de la variable. </a:t>
            </a:r>
          </a:p>
        </p:txBody>
      </p:sp>
    </p:spTree>
    <p:extLst>
      <p:ext uri="{BB962C8B-B14F-4D97-AF65-F5344CB8AC3E}">
        <p14:creationId xmlns:p14="http://schemas.microsoft.com/office/powerpoint/2010/main" val="3183079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5291" y="3902"/>
                        <a:ext cx="2116" cy="2116"/>
                      </a:xfrm>
                      <a:prstGeom prst="rect">
                        <a:avLst/>
                      </a:prstGeom>
                    </p:spPr>
                  </p:pic>
                </p:oleObj>
              </mc:Fallback>
            </mc:AlternateContent>
          </a:graphicData>
        </a:graphic>
      </p:graphicFrame>
      <p:sp>
        <p:nvSpPr>
          <p:cNvPr id="2" name="Rectángulo 1" hidden="1"/>
          <p:cNvSpPr/>
          <p:nvPr>
            <p:custDataLst>
              <p:tags r:id="rId2"/>
            </p:custDataLst>
          </p:nvPr>
        </p:nvSpPr>
        <p:spPr>
          <a:xfrm>
            <a:off x="3175" y="1786"/>
            <a:ext cx="211556" cy="21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3198">
              <a:latin typeface="Georgia" panose="02040502050405020303" pitchFamily="18" charset="0"/>
              <a:ea typeface="+mj-ea"/>
              <a:cs typeface="+mj-cs"/>
              <a:sym typeface="Playfair Display" panose="00000500000000000000" pitchFamily="2" charset="0"/>
            </a:endParaRPr>
          </a:p>
        </p:txBody>
      </p:sp>
      <p:sp>
        <p:nvSpPr>
          <p:cNvPr id="9" name="Título 8">
            <a:extLst>
              <a:ext uri="{FF2B5EF4-FFF2-40B4-BE49-F238E27FC236}">
                <a16:creationId xmlns:a16="http://schemas.microsoft.com/office/drawing/2014/main" id="{92C4D6DD-881B-984A-9C92-27BA5BC27568}"/>
              </a:ext>
            </a:extLst>
          </p:cNvPr>
          <p:cNvSpPr>
            <a:spLocks noGrp="1"/>
          </p:cNvSpPr>
          <p:nvPr>
            <p:ph type="title"/>
          </p:nvPr>
        </p:nvSpPr>
        <p:spPr>
          <a:xfrm>
            <a:off x="335999" y="303992"/>
            <a:ext cx="11519451" cy="462932"/>
          </a:xfrm>
        </p:spPr>
        <p:txBody>
          <a:bodyPr/>
          <a:lstStyle/>
          <a:p>
            <a:r>
              <a:rPr lang="en-US" dirty="0"/>
              <a:t>KNN Imputation</a:t>
            </a:r>
          </a:p>
        </p:txBody>
      </p:sp>
      <p:sp>
        <p:nvSpPr>
          <p:cNvPr id="5" name="Marcador de contenido 2">
            <a:extLst>
              <a:ext uri="{FF2B5EF4-FFF2-40B4-BE49-F238E27FC236}">
                <a16:creationId xmlns:a16="http://schemas.microsoft.com/office/drawing/2014/main" id="{8FFCB682-A2FC-CA4B-AF1F-9B44DC3872A4}"/>
              </a:ext>
            </a:extLst>
          </p:cNvPr>
          <p:cNvSpPr txBox="1">
            <a:spLocks/>
          </p:cNvSpPr>
          <p:nvPr/>
        </p:nvSpPr>
        <p:spPr>
          <a:xfrm>
            <a:off x="216239" y="766924"/>
            <a:ext cx="4235840" cy="4696223"/>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Consiste en determinar el valor faltante (Null) como el precio ponderado resultado de usar el algoritmo KNN.</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Si una observación es x, probablemente el valor faltante sería muy similar a dicho valor x.</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Formula:</a:t>
            </a:r>
          </a:p>
          <a:p>
            <a:pPr marL="0" indent="0" algn="just">
              <a:buNone/>
            </a:pPr>
            <a:r>
              <a:rPr lang="es-ES" sz="1800" dirty="0">
                <a:solidFill>
                  <a:schemeClr val="tx1"/>
                </a:solidFill>
                <a:latin typeface="Arial" panose="020B0604020202020204" pitchFamily="34" charset="0"/>
                <a:cs typeface="Arial" panose="020B0604020202020204" pitchFamily="34" charset="0"/>
              </a:rPr>
              <a:t>Se calculan las distancias de esta    forma:</a:t>
            </a:r>
          </a:p>
        </p:txBody>
      </p:sp>
      <p:graphicFrame>
        <p:nvGraphicFramePr>
          <p:cNvPr id="8" name="Table 7">
            <a:extLst>
              <a:ext uri="{FF2B5EF4-FFF2-40B4-BE49-F238E27FC236}">
                <a16:creationId xmlns:a16="http://schemas.microsoft.com/office/drawing/2014/main" id="{415956EA-F12E-A3EF-670C-6618F0BD8A22}"/>
              </a:ext>
            </a:extLst>
          </p:cNvPr>
          <p:cNvGraphicFramePr>
            <a:graphicFrameLocks noGrp="1"/>
          </p:cNvGraphicFramePr>
          <p:nvPr>
            <p:extLst>
              <p:ext uri="{D42A27DB-BD31-4B8C-83A1-F6EECF244321}">
                <p14:modId xmlns:p14="http://schemas.microsoft.com/office/powerpoint/2010/main" val="3135780193"/>
              </p:ext>
            </p:extLst>
          </p:nvPr>
        </p:nvGraphicFramePr>
        <p:xfrm>
          <a:off x="4766871" y="766924"/>
          <a:ext cx="7208340" cy="2193798"/>
        </p:xfrm>
        <a:graphic>
          <a:graphicData uri="http://schemas.openxmlformats.org/drawingml/2006/table">
            <a:tbl>
              <a:tblPr firstRow="1" bandRow="1">
                <a:tableStyleId>{5C22544A-7EE6-4342-B048-85BDC9FD1C3A}</a:tableStyleId>
              </a:tblPr>
              <a:tblGrid>
                <a:gridCol w="1441668">
                  <a:extLst>
                    <a:ext uri="{9D8B030D-6E8A-4147-A177-3AD203B41FA5}">
                      <a16:colId xmlns:a16="http://schemas.microsoft.com/office/drawing/2014/main" val="1322079327"/>
                    </a:ext>
                  </a:extLst>
                </a:gridCol>
                <a:gridCol w="1441668">
                  <a:extLst>
                    <a:ext uri="{9D8B030D-6E8A-4147-A177-3AD203B41FA5}">
                      <a16:colId xmlns:a16="http://schemas.microsoft.com/office/drawing/2014/main" val="4105097615"/>
                    </a:ext>
                  </a:extLst>
                </a:gridCol>
                <a:gridCol w="1441668">
                  <a:extLst>
                    <a:ext uri="{9D8B030D-6E8A-4147-A177-3AD203B41FA5}">
                      <a16:colId xmlns:a16="http://schemas.microsoft.com/office/drawing/2014/main" val="2876588806"/>
                    </a:ext>
                  </a:extLst>
                </a:gridCol>
                <a:gridCol w="1441668">
                  <a:extLst>
                    <a:ext uri="{9D8B030D-6E8A-4147-A177-3AD203B41FA5}">
                      <a16:colId xmlns:a16="http://schemas.microsoft.com/office/drawing/2014/main" val="3692514658"/>
                    </a:ext>
                  </a:extLst>
                </a:gridCol>
                <a:gridCol w="1441668">
                  <a:extLst>
                    <a:ext uri="{9D8B030D-6E8A-4147-A177-3AD203B41FA5}">
                      <a16:colId xmlns:a16="http://schemas.microsoft.com/office/drawing/2014/main" val="45176209"/>
                    </a:ext>
                  </a:extLst>
                </a:gridCol>
              </a:tblGrid>
              <a:tr h="300101">
                <a:tc>
                  <a:txBody>
                    <a:bodyPr/>
                    <a:lstStyle/>
                    <a:p>
                      <a:pPr algn="ctr"/>
                      <a:r>
                        <a:rPr lang="en-US" dirty="0">
                          <a:solidFill>
                            <a:schemeClr val="tx1"/>
                          </a:solidFill>
                        </a:rPr>
                        <a:t>Friends</a:t>
                      </a:r>
                    </a:p>
                  </a:txBody>
                  <a:tcPr>
                    <a:solidFill>
                      <a:schemeClr val="tx1">
                        <a:lumMod val="25000"/>
                        <a:lumOff val="75000"/>
                      </a:schemeClr>
                    </a:solidFill>
                  </a:tcPr>
                </a:tc>
                <a:tc>
                  <a:txBody>
                    <a:bodyPr/>
                    <a:lstStyle/>
                    <a:p>
                      <a:pPr algn="ctr"/>
                      <a:r>
                        <a:rPr lang="en-US" dirty="0">
                          <a:solidFill>
                            <a:schemeClr val="tx1"/>
                          </a:solidFill>
                        </a:rPr>
                        <a:t>HIMYM</a:t>
                      </a:r>
                    </a:p>
                  </a:txBody>
                  <a:tcPr>
                    <a:solidFill>
                      <a:schemeClr val="tx1">
                        <a:lumMod val="25000"/>
                        <a:lumOff val="75000"/>
                      </a:schemeClr>
                    </a:solidFill>
                  </a:tcPr>
                </a:tc>
                <a:tc>
                  <a:txBody>
                    <a:bodyPr/>
                    <a:lstStyle/>
                    <a:p>
                      <a:pPr algn="ctr"/>
                      <a:r>
                        <a:rPr lang="en-US" dirty="0">
                          <a:solidFill>
                            <a:schemeClr val="tx1"/>
                          </a:solidFill>
                        </a:rPr>
                        <a:t>GOT</a:t>
                      </a:r>
                    </a:p>
                  </a:txBody>
                  <a:tcPr>
                    <a:solidFill>
                      <a:schemeClr val="tx1">
                        <a:lumMod val="25000"/>
                        <a:lumOff val="75000"/>
                      </a:schemeClr>
                    </a:solidFill>
                  </a:tcPr>
                </a:tc>
                <a:tc>
                  <a:txBody>
                    <a:bodyPr/>
                    <a:lstStyle/>
                    <a:p>
                      <a:pPr algn="ctr"/>
                      <a:r>
                        <a:rPr lang="en-US" dirty="0">
                          <a:solidFill>
                            <a:schemeClr val="tx1"/>
                          </a:solidFill>
                        </a:rPr>
                        <a:t>Suits</a:t>
                      </a:r>
                    </a:p>
                  </a:txBody>
                  <a:tcPr>
                    <a:solidFill>
                      <a:schemeClr val="tx1">
                        <a:lumMod val="25000"/>
                        <a:lumOff val="75000"/>
                      </a:schemeClr>
                    </a:solidFill>
                  </a:tcPr>
                </a:tc>
                <a:tc>
                  <a:txBody>
                    <a:bodyPr/>
                    <a:lstStyle/>
                    <a:p>
                      <a:r>
                        <a:rPr lang="en-US" dirty="0">
                          <a:solidFill>
                            <a:schemeClr val="tx1"/>
                          </a:solidFill>
                        </a:rPr>
                        <a:t>Breaking Bad</a:t>
                      </a:r>
                    </a:p>
                  </a:txBody>
                  <a:tcPr>
                    <a:solidFill>
                      <a:schemeClr val="tx1">
                        <a:lumMod val="25000"/>
                        <a:lumOff val="75000"/>
                      </a:schemeClr>
                    </a:solidFill>
                  </a:tcPr>
                </a:tc>
                <a:extLst>
                  <a:ext uri="{0D108BD9-81ED-4DB2-BD59-A6C34878D82A}">
                    <a16:rowId xmlns:a16="http://schemas.microsoft.com/office/drawing/2014/main" val="3088061261"/>
                  </a:ext>
                </a:extLst>
              </a:tr>
              <a:tr h="300101">
                <a:tc>
                  <a:txBody>
                    <a:bodyPr/>
                    <a:lstStyle/>
                    <a:p>
                      <a:r>
                        <a:rPr lang="en-US" dirty="0"/>
                        <a:t>80</a:t>
                      </a:r>
                    </a:p>
                  </a:txBody>
                  <a:tcPr/>
                </a:tc>
                <a:tc>
                  <a:txBody>
                    <a:bodyPr/>
                    <a:lstStyle/>
                    <a:p>
                      <a:r>
                        <a:rPr lang="en-US" dirty="0"/>
                        <a:t>30</a:t>
                      </a:r>
                    </a:p>
                  </a:txBody>
                  <a:tcPr/>
                </a:tc>
                <a:tc>
                  <a:txBody>
                    <a:bodyPr/>
                    <a:lstStyle/>
                    <a:p>
                      <a:r>
                        <a:rPr lang="en-US" dirty="0"/>
                        <a:t>7</a:t>
                      </a:r>
                    </a:p>
                  </a:txBody>
                  <a:tcPr/>
                </a:tc>
                <a:tc>
                  <a:txBody>
                    <a:bodyPr/>
                    <a:lstStyle/>
                    <a:p>
                      <a:r>
                        <a:rPr lang="en-US" dirty="0"/>
                        <a:t>14</a:t>
                      </a:r>
                    </a:p>
                  </a:txBody>
                  <a:tcPr/>
                </a:tc>
                <a:tc>
                  <a:txBody>
                    <a:bodyPr/>
                    <a:lstStyle/>
                    <a:p>
                      <a:r>
                        <a:rPr lang="en-US" dirty="0"/>
                        <a:t>27</a:t>
                      </a:r>
                    </a:p>
                  </a:txBody>
                  <a:tcPr/>
                </a:tc>
                <a:extLst>
                  <a:ext uri="{0D108BD9-81ED-4DB2-BD59-A6C34878D82A}">
                    <a16:rowId xmlns:a16="http://schemas.microsoft.com/office/drawing/2014/main" val="3640932930"/>
                  </a:ext>
                </a:extLst>
              </a:tr>
              <a:tr h="300101">
                <a:tc>
                  <a:txBody>
                    <a:bodyPr/>
                    <a:lstStyle/>
                    <a:p>
                      <a:r>
                        <a:rPr lang="en-US" dirty="0"/>
                        <a:t>44</a:t>
                      </a:r>
                    </a:p>
                  </a:txBody>
                  <a:tcPr/>
                </a:tc>
                <a:tc>
                  <a:txBody>
                    <a:bodyPr/>
                    <a:lstStyle/>
                    <a:p>
                      <a:r>
                        <a:rPr lang="en-US" b="1" dirty="0">
                          <a:solidFill>
                            <a:srgbClr val="FF0000"/>
                          </a:solidFill>
                        </a:rPr>
                        <a:t>Null</a:t>
                      </a:r>
                    </a:p>
                  </a:txBody>
                  <a:tcPr/>
                </a:tc>
                <a:tc>
                  <a:txBody>
                    <a:bodyPr/>
                    <a:lstStyle/>
                    <a:p>
                      <a:r>
                        <a:rPr lang="en-US" dirty="0"/>
                        <a:t>10</a:t>
                      </a:r>
                    </a:p>
                  </a:txBody>
                  <a:tcPr/>
                </a:tc>
                <a:tc>
                  <a:txBody>
                    <a:bodyPr/>
                    <a:lstStyle/>
                    <a:p>
                      <a:r>
                        <a:rPr lang="en-US" dirty="0"/>
                        <a:t>0</a:t>
                      </a:r>
                    </a:p>
                  </a:txBody>
                  <a:tcPr/>
                </a:tc>
                <a:tc>
                  <a:txBody>
                    <a:bodyPr/>
                    <a:lstStyle/>
                    <a:p>
                      <a:r>
                        <a:rPr lang="en-US" dirty="0"/>
                        <a:t>29</a:t>
                      </a:r>
                    </a:p>
                  </a:txBody>
                  <a:tcPr/>
                </a:tc>
                <a:extLst>
                  <a:ext uri="{0D108BD9-81ED-4DB2-BD59-A6C34878D82A}">
                    <a16:rowId xmlns:a16="http://schemas.microsoft.com/office/drawing/2014/main" val="674268380"/>
                  </a:ext>
                </a:extLst>
              </a:tr>
              <a:tr h="300101">
                <a:tc>
                  <a:txBody>
                    <a:bodyPr/>
                    <a:lstStyle/>
                    <a:p>
                      <a:r>
                        <a:rPr lang="en-US" b="1" dirty="0">
                          <a:solidFill>
                            <a:srgbClr val="FF0000"/>
                          </a:solidFill>
                        </a:rPr>
                        <a:t>Null</a:t>
                      </a:r>
                    </a:p>
                  </a:txBody>
                  <a:tcPr/>
                </a:tc>
                <a:tc>
                  <a:txBody>
                    <a:bodyPr/>
                    <a:lstStyle/>
                    <a:p>
                      <a:r>
                        <a:rPr lang="en-US" dirty="0"/>
                        <a:t>85</a:t>
                      </a:r>
                    </a:p>
                  </a:txBody>
                  <a:tcPr/>
                </a:tc>
                <a:tc>
                  <a:txBody>
                    <a:bodyPr/>
                    <a:lstStyle/>
                    <a:p>
                      <a:r>
                        <a:rPr lang="en-US" dirty="0"/>
                        <a:t>25</a:t>
                      </a:r>
                    </a:p>
                  </a:txBody>
                  <a:tcPr/>
                </a:tc>
                <a:tc>
                  <a:txBody>
                    <a:bodyPr/>
                    <a:lstStyle/>
                    <a:p>
                      <a:r>
                        <a:rPr lang="en-US" dirty="0"/>
                        <a:t>5</a:t>
                      </a:r>
                    </a:p>
                  </a:txBody>
                  <a:tcPr/>
                </a:tc>
                <a:tc>
                  <a:txBody>
                    <a:bodyPr/>
                    <a:lstStyle/>
                    <a:p>
                      <a:r>
                        <a:rPr lang="en-US" dirty="0"/>
                        <a:t>88</a:t>
                      </a:r>
                    </a:p>
                  </a:txBody>
                  <a:tcPr/>
                </a:tc>
                <a:extLst>
                  <a:ext uri="{0D108BD9-81ED-4DB2-BD59-A6C34878D82A}">
                    <a16:rowId xmlns:a16="http://schemas.microsoft.com/office/drawing/2014/main" val="3822589201"/>
                  </a:ext>
                </a:extLst>
              </a:tr>
              <a:tr h="300101">
                <a:tc>
                  <a:txBody>
                    <a:bodyPr/>
                    <a:lstStyle/>
                    <a:p>
                      <a:r>
                        <a:rPr lang="en-US" dirty="0"/>
                        <a:t>50</a:t>
                      </a:r>
                    </a:p>
                  </a:txBody>
                  <a:tcPr/>
                </a:tc>
                <a:tc>
                  <a:txBody>
                    <a:bodyPr/>
                    <a:lstStyle/>
                    <a:p>
                      <a:r>
                        <a:rPr lang="en-US" dirty="0"/>
                        <a:t>70</a:t>
                      </a:r>
                    </a:p>
                  </a:txBody>
                  <a:tcPr/>
                </a:tc>
                <a:tc>
                  <a:txBody>
                    <a:bodyPr/>
                    <a:lstStyle/>
                    <a:p>
                      <a:r>
                        <a:rPr lang="en-US" dirty="0"/>
                        <a:t>74</a:t>
                      </a:r>
                    </a:p>
                  </a:txBody>
                  <a:tcPr/>
                </a:tc>
                <a:tc>
                  <a:txBody>
                    <a:bodyPr/>
                    <a:lstStyle/>
                    <a:p>
                      <a:r>
                        <a:rPr lang="en-US" dirty="0"/>
                        <a:t>9</a:t>
                      </a:r>
                    </a:p>
                  </a:txBody>
                  <a:tcPr/>
                </a:tc>
                <a:tc>
                  <a:txBody>
                    <a:bodyPr/>
                    <a:lstStyle/>
                    <a:p>
                      <a:r>
                        <a:rPr lang="en-US" dirty="0"/>
                        <a:t>49</a:t>
                      </a:r>
                    </a:p>
                  </a:txBody>
                  <a:tcPr/>
                </a:tc>
                <a:extLst>
                  <a:ext uri="{0D108BD9-81ED-4DB2-BD59-A6C34878D82A}">
                    <a16:rowId xmlns:a16="http://schemas.microsoft.com/office/drawing/2014/main" val="1982240508"/>
                  </a:ext>
                </a:extLst>
              </a:tr>
              <a:tr h="295888">
                <a:tc>
                  <a:txBody>
                    <a:bodyPr/>
                    <a:lstStyle/>
                    <a:p>
                      <a:r>
                        <a:rPr lang="en-US" dirty="0"/>
                        <a:t>29</a:t>
                      </a:r>
                    </a:p>
                  </a:txBody>
                  <a:tcPr/>
                </a:tc>
                <a:tc>
                  <a:txBody>
                    <a:bodyPr/>
                    <a:lstStyle/>
                    <a:p>
                      <a:r>
                        <a:rPr lang="en-US" dirty="0"/>
                        <a:t>54</a:t>
                      </a:r>
                    </a:p>
                  </a:txBody>
                  <a:tcPr/>
                </a:tc>
                <a:tc>
                  <a:txBody>
                    <a:bodyPr/>
                    <a:lstStyle/>
                    <a:p>
                      <a:r>
                        <a:rPr lang="en-US" dirty="0"/>
                        <a:t>49</a:t>
                      </a:r>
                    </a:p>
                  </a:txBody>
                  <a:tcPr/>
                </a:tc>
                <a:tc>
                  <a:txBody>
                    <a:bodyPr/>
                    <a:lstStyle/>
                    <a:p>
                      <a:r>
                        <a:rPr lang="en-US" dirty="0"/>
                        <a:t>20</a:t>
                      </a:r>
                    </a:p>
                  </a:txBody>
                  <a:tcPr/>
                </a:tc>
                <a:tc>
                  <a:txBody>
                    <a:bodyPr/>
                    <a:lstStyle/>
                    <a:p>
                      <a:r>
                        <a:rPr lang="en-US" b="1" dirty="0">
                          <a:solidFill>
                            <a:srgbClr val="FF0000"/>
                          </a:solidFill>
                        </a:rPr>
                        <a:t>Null</a:t>
                      </a:r>
                    </a:p>
                  </a:txBody>
                  <a:tcPr/>
                </a:tc>
                <a:extLst>
                  <a:ext uri="{0D108BD9-81ED-4DB2-BD59-A6C34878D82A}">
                    <a16:rowId xmlns:a16="http://schemas.microsoft.com/office/drawing/2014/main" val="1944636963"/>
                  </a:ext>
                </a:extLst>
              </a:tr>
            </a:tbl>
          </a:graphicData>
        </a:graphic>
      </p:graphicFrame>
      <p:graphicFrame>
        <p:nvGraphicFramePr>
          <p:cNvPr id="10" name="Table 9">
            <a:extLst>
              <a:ext uri="{FF2B5EF4-FFF2-40B4-BE49-F238E27FC236}">
                <a16:creationId xmlns:a16="http://schemas.microsoft.com/office/drawing/2014/main" id="{B87DDD95-79F2-5E35-9309-626CD9132FAB}"/>
              </a:ext>
            </a:extLst>
          </p:cNvPr>
          <p:cNvGraphicFramePr>
            <a:graphicFrameLocks noGrp="1"/>
          </p:cNvGraphicFramePr>
          <p:nvPr>
            <p:extLst>
              <p:ext uri="{D42A27DB-BD31-4B8C-83A1-F6EECF244321}">
                <p14:modId xmlns:p14="http://schemas.microsoft.com/office/powerpoint/2010/main" val="4274000545"/>
              </p:ext>
            </p:extLst>
          </p:nvPr>
        </p:nvGraphicFramePr>
        <p:xfrm>
          <a:off x="4766871" y="4026461"/>
          <a:ext cx="7208340" cy="2193798"/>
        </p:xfrm>
        <a:graphic>
          <a:graphicData uri="http://schemas.openxmlformats.org/drawingml/2006/table">
            <a:tbl>
              <a:tblPr firstRow="1" bandRow="1">
                <a:tableStyleId>{5C22544A-7EE6-4342-B048-85BDC9FD1C3A}</a:tableStyleId>
              </a:tblPr>
              <a:tblGrid>
                <a:gridCol w="1441668">
                  <a:extLst>
                    <a:ext uri="{9D8B030D-6E8A-4147-A177-3AD203B41FA5}">
                      <a16:colId xmlns:a16="http://schemas.microsoft.com/office/drawing/2014/main" val="1322079327"/>
                    </a:ext>
                  </a:extLst>
                </a:gridCol>
                <a:gridCol w="1441668">
                  <a:extLst>
                    <a:ext uri="{9D8B030D-6E8A-4147-A177-3AD203B41FA5}">
                      <a16:colId xmlns:a16="http://schemas.microsoft.com/office/drawing/2014/main" val="4105097615"/>
                    </a:ext>
                  </a:extLst>
                </a:gridCol>
                <a:gridCol w="1441668">
                  <a:extLst>
                    <a:ext uri="{9D8B030D-6E8A-4147-A177-3AD203B41FA5}">
                      <a16:colId xmlns:a16="http://schemas.microsoft.com/office/drawing/2014/main" val="2876588806"/>
                    </a:ext>
                  </a:extLst>
                </a:gridCol>
                <a:gridCol w="1441668">
                  <a:extLst>
                    <a:ext uri="{9D8B030D-6E8A-4147-A177-3AD203B41FA5}">
                      <a16:colId xmlns:a16="http://schemas.microsoft.com/office/drawing/2014/main" val="3692514658"/>
                    </a:ext>
                  </a:extLst>
                </a:gridCol>
                <a:gridCol w="1441668">
                  <a:extLst>
                    <a:ext uri="{9D8B030D-6E8A-4147-A177-3AD203B41FA5}">
                      <a16:colId xmlns:a16="http://schemas.microsoft.com/office/drawing/2014/main" val="45176209"/>
                    </a:ext>
                  </a:extLst>
                </a:gridCol>
              </a:tblGrid>
              <a:tr h="300101">
                <a:tc>
                  <a:txBody>
                    <a:bodyPr/>
                    <a:lstStyle/>
                    <a:p>
                      <a:pPr algn="ctr"/>
                      <a:r>
                        <a:rPr lang="en-US" dirty="0">
                          <a:solidFill>
                            <a:schemeClr val="tx1"/>
                          </a:solidFill>
                        </a:rPr>
                        <a:t>Friends</a:t>
                      </a:r>
                    </a:p>
                  </a:txBody>
                  <a:tcPr>
                    <a:solidFill>
                      <a:schemeClr val="tx1">
                        <a:lumMod val="25000"/>
                        <a:lumOff val="75000"/>
                      </a:schemeClr>
                    </a:solidFill>
                  </a:tcPr>
                </a:tc>
                <a:tc>
                  <a:txBody>
                    <a:bodyPr/>
                    <a:lstStyle/>
                    <a:p>
                      <a:pPr algn="ctr"/>
                      <a:r>
                        <a:rPr lang="en-US" dirty="0">
                          <a:solidFill>
                            <a:schemeClr val="tx1"/>
                          </a:solidFill>
                        </a:rPr>
                        <a:t>HIMYM</a:t>
                      </a:r>
                    </a:p>
                  </a:txBody>
                  <a:tcPr>
                    <a:solidFill>
                      <a:schemeClr val="tx1">
                        <a:lumMod val="25000"/>
                        <a:lumOff val="75000"/>
                      </a:schemeClr>
                    </a:solidFill>
                  </a:tcPr>
                </a:tc>
                <a:tc>
                  <a:txBody>
                    <a:bodyPr/>
                    <a:lstStyle/>
                    <a:p>
                      <a:pPr algn="ctr"/>
                      <a:r>
                        <a:rPr lang="en-US" dirty="0">
                          <a:solidFill>
                            <a:schemeClr val="tx1"/>
                          </a:solidFill>
                        </a:rPr>
                        <a:t>GOT</a:t>
                      </a:r>
                    </a:p>
                  </a:txBody>
                  <a:tcPr>
                    <a:solidFill>
                      <a:schemeClr val="tx1">
                        <a:lumMod val="25000"/>
                        <a:lumOff val="75000"/>
                      </a:schemeClr>
                    </a:solidFill>
                  </a:tcPr>
                </a:tc>
                <a:tc>
                  <a:txBody>
                    <a:bodyPr/>
                    <a:lstStyle/>
                    <a:p>
                      <a:pPr algn="ctr"/>
                      <a:r>
                        <a:rPr lang="en-US" dirty="0">
                          <a:solidFill>
                            <a:schemeClr val="tx1"/>
                          </a:solidFill>
                        </a:rPr>
                        <a:t>Suits</a:t>
                      </a:r>
                    </a:p>
                  </a:txBody>
                  <a:tcPr>
                    <a:solidFill>
                      <a:schemeClr val="tx1">
                        <a:lumMod val="25000"/>
                        <a:lumOff val="75000"/>
                      </a:schemeClr>
                    </a:solidFill>
                  </a:tcPr>
                </a:tc>
                <a:tc>
                  <a:txBody>
                    <a:bodyPr/>
                    <a:lstStyle/>
                    <a:p>
                      <a:r>
                        <a:rPr lang="en-US" dirty="0">
                          <a:solidFill>
                            <a:schemeClr val="tx1"/>
                          </a:solidFill>
                        </a:rPr>
                        <a:t>Breaking Bad</a:t>
                      </a:r>
                    </a:p>
                  </a:txBody>
                  <a:tcPr>
                    <a:solidFill>
                      <a:schemeClr val="tx1">
                        <a:lumMod val="25000"/>
                        <a:lumOff val="75000"/>
                      </a:schemeClr>
                    </a:solidFill>
                  </a:tcPr>
                </a:tc>
                <a:extLst>
                  <a:ext uri="{0D108BD9-81ED-4DB2-BD59-A6C34878D82A}">
                    <a16:rowId xmlns:a16="http://schemas.microsoft.com/office/drawing/2014/main" val="3088061261"/>
                  </a:ext>
                </a:extLst>
              </a:tr>
              <a:tr h="300101">
                <a:tc>
                  <a:txBody>
                    <a:bodyPr/>
                    <a:lstStyle/>
                    <a:p>
                      <a:r>
                        <a:rPr lang="en-US" dirty="0"/>
                        <a:t>80</a:t>
                      </a:r>
                    </a:p>
                  </a:txBody>
                  <a:tcPr/>
                </a:tc>
                <a:tc>
                  <a:txBody>
                    <a:bodyPr/>
                    <a:lstStyle/>
                    <a:p>
                      <a:r>
                        <a:rPr lang="en-US" dirty="0"/>
                        <a:t>30</a:t>
                      </a:r>
                    </a:p>
                  </a:txBody>
                  <a:tcPr/>
                </a:tc>
                <a:tc>
                  <a:txBody>
                    <a:bodyPr/>
                    <a:lstStyle/>
                    <a:p>
                      <a:r>
                        <a:rPr lang="en-US" dirty="0"/>
                        <a:t>7</a:t>
                      </a:r>
                    </a:p>
                  </a:txBody>
                  <a:tcPr/>
                </a:tc>
                <a:tc>
                  <a:txBody>
                    <a:bodyPr/>
                    <a:lstStyle/>
                    <a:p>
                      <a:r>
                        <a:rPr lang="en-US" dirty="0"/>
                        <a:t>14</a:t>
                      </a:r>
                    </a:p>
                  </a:txBody>
                  <a:tcPr/>
                </a:tc>
                <a:tc>
                  <a:txBody>
                    <a:bodyPr/>
                    <a:lstStyle/>
                    <a:p>
                      <a:r>
                        <a:rPr lang="en-US" dirty="0"/>
                        <a:t>27</a:t>
                      </a:r>
                    </a:p>
                  </a:txBody>
                  <a:tcPr/>
                </a:tc>
                <a:extLst>
                  <a:ext uri="{0D108BD9-81ED-4DB2-BD59-A6C34878D82A}">
                    <a16:rowId xmlns:a16="http://schemas.microsoft.com/office/drawing/2014/main" val="3640932930"/>
                  </a:ext>
                </a:extLst>
              </a:tr>
              <a:tr h="300101">
                <a:tc>
                  <a:txBody>
                    <a:bodyPr/>
                    <a:lstStyle/>
                    <a:p>
                      <a:r>
                        <a:rPr lang="en-US" dirty="0"/>
                        <a:t>44</a:t>
                      </a:r>
                    </a:p>
                  </a:txBody>
                  <a:tcPr/>
                </a:tc>
                <a:tc>
                  <a:txBody>
                    <a:bodyPr/>
                    <a:lstStyle/>
                    <a:p>
                      <a:r>
                        <a:rPr lang="en-US" b="1" dirty="0">
                          <a:solidFill>
                            <a:srgbClr val="FF0000"/>
                          </a:solidFill>
                        </a:rPr>
                        <a:t>Null</a:t>
                      </a:r>
                    </a:p>
                  </a:txBody>
                  <a:tcPr/>
                </a:tc>
                <a:tc>
                  <a:txBody>
                    <a:bodyPr/>
                    <a:lstStyle/>
                    <a:p>
                      <a:r>
                        <a:rPr lang="en-US" dirty="0"/>
                        <a:t>10</a:t>
                      </a:r>
                    </a:p>
                  </a:txBody>
                  <a:tcPr/>
                </a:tc>
                <a:tc>
                  <a:txBody>
                    <a:bodyPr/>
                    <a:lstStyle/>
                    <a:p>
                      <a:r>
                        <a:rPr lang="en-US" dirty="0"/>
                        <a:t>0</a:t>
                      </a:r>
                    </a:p>
                  </a:txBody>
                  <a:tcPr/>
                </a:tc>
                <a:tc>
                  <a:txBody>
                    <a:bodyPr/>
                    <a:lstStyle/>
                    <a:p>
                      <a:r>
                        <a:rPr lang="en-US" dirty="0"/>
                        <a:t>29</a:t>
                      </a:r>
                    </a:p>
                  </a:txBody>
                  <a:tcPr/>
                </a:tc>
                <a:extLst>
                  <a:ext uri="{0D108BD9-81ED-4DB2-BD59-A6C34878D82A}">
                    <a16:rowId xmlns:a16="http://schemas.microsoft.com/office/drawing/2014/main" val="674268380"/>
                  </a:ext>
                </a:extLst>
              </a:tr>
              <a:tr h="300101">
                <a:tc>
                  <a:txBody>
                    <a:bodyPr/>
                    <a:lstStyle/>
                    <a:p>
                      <a:r>
                        <a:rPr lang="en-US" b="1" dirty="0">
                          <a:solidFill>
                            <a:srgbClr val="FF0000"/>
                          </a:solidFill>
                        </a:rPr>
                        <a:t>39.5</a:t>
                      </a:r>
                    </a:p>
                  </a:txBody>
                  <a:tcPr/>
                </a:tc>
                <a:tc>
                  <a:txBody>
                    <a:bodyPr/>
                    <a:lstStyle/>
                    <a:p>
                      <a:r>
                        <a:rPr lang="en-US" dirty="0"/>
                        <a:t>85</a:t>
                      </a:r>
                    </a:p>
                  </a:txBody>
                  <a:tcPr/>
                </a:tc>
                <a:tc>
                  <a:txBody>
                    <a:bodyPr/>
                    <a:lstStyle/>
                    <a:p>
                      <a:r>
                        <a:rPr lang="en-US" dirty="0"/>
                        <a:t>25</a:t>
                      </a:r>
                    </a:p>
                  </a:txBody>
                  <a:tcPr/>
                </a:tc>
                <a:tc>
                  <a:txBody>
                    <a:bodyPr/>
                    <a:lstStyle/>
                    <a:p>
                      <a:r>
                        <a:rPr lang="en-US" dirty="0"/>
                        <a:t>5</a:t>
                      </a:r>
                    </a:p>
                  </a:txBody>
                  <a:tcPr/>
                </a:tc>
                <a:tc>
                  <a:txBody>
                    <a:bodyPr/>
                    <a:lstStyle/>
                    <a:p>
                      <a:r>
                        <a:rPr lang="en-US" dirty="0"/>
                        <a:t>88</a:t>
                      </a:r>
                    </a:p>
                  </a:txBody>
                  <a:tcPr/>
                </a:tc>
                <a:extLst>
                  <a:ext uri="{0D108BD9-81ED-4DB2-BD59-A6C34878D82A}">
                    <a16:rowId xmlns:a16="http://schemas.microsoft.com/office/drawing/2014/main" val="3822589201"/>
                  </a:ext>
                </a:extLst>
              </a:tr>
              <a:tr h="300101">
                <a:tc>
                  <a:txBody>
                    <a:bodyPr/>
                    <a:lstStyle/>
                    <a:p>
                      <a:r>
                        <a:rPr lang="en-US" dirty="0"/>
                        <a:t>50</a:t>
                      </a:r>
                    </a:p>
                  </a:txBody>
                  <a:tcPr/>
                </a:tc>
                <a:tc>
                  <a:txBody>
                    <a:bodyPr/>
                    <a:lstStyle/>
                    <a:p>
                      <a:r>
                        <a:rPr lang="en-US" dirty="0"/>
                        <a:t>70</a:t>
                      </a:r>
                    </a:p>
                  </a:txBody>
                  <a:tcPr/>
                </a:tc>
                <a:tc>
                  <a:txBody>
                    <a:bodyPr/>
                    <a:lstStyle/>
                    <a:p>
                      <a:r>
                        <a:rPr lang="en-US" dirty="0"/>
                        <a:t>74</a:t>
                      </a:r>
                    </a:p>
                  </a:txBody>
                  <a:tcPr/>
                </a:tc>
                <a:tc>
                  <a:txBody>
                    <a:bodyPr/>
                    <a:lstStyle/>
                    <a:p>
                      <a:r>
                        <a:rPr lang="en-US" dirty="0"/>
                        <a:t>9</a:t>
                      </a:r>
                    </a:p>
                  </a:txBody>
                  <a:tcPr/>
                </a:tc>
                <a:tc>
                  <a:txBody>
                    <a:bodyPr/>
                    <a:lstStyle/>
                    <a:p>
                      <a:r>
                        <a:rPr lang="en-US" dirty="0"/>
                        <a:t>49</a:t>
                      </a:r>
                    </a:p>
                  </a:txBody>
                  <a:tcPr/>
                </a:tc>
                <a:extLst>
                  <a:ext uri="{0D108BD9-81ED-4DB2-BD59-A6C34878D82A}">
                    <a16:rowId xmlns:a16="http://schemas.microsoft.com/office/drawing/2014/main" val="1982240508"/>
                  </a:ext>
                </a:extLst>
              </a:tr>
              <a:tr h="295888">
                <a:tc>
                  <a:txBody>
                    <a:bodyPr/>
                    <a:lstStyle/>
                    <a:p>
                      <a:r>
                        <a:rPr lang="en-US" dirty="0"/>
                        <a:t>29</a:t>
                      </a:r>
                    </a:p>
                  </a:txBody>
                  <a:tcPr/>
                </a:tc>
                <a:tc>
                  <a:txBody>
                    <a:bodyPr/>
                    <a:lstStyle/>
                    <a:p>
                      <a:r>
                        <a:rPr lang="en-US" dirty="0"/>
                        <a:t>54</a:t>
                      </a:r>
                    </a:p>
                  </a:txBody>
                  <a:tcPr/>
                </a:tc>
                <a:tc>
                  <a:txBody>
                    <a:bodyPr/>
                    <a:lstStyle/>
                    <a:p>
                      <a:r>
                        <a:rPr lang="en-US" dirty="0"/>
                        <a:t>49</a:t>
                      </a:r>
                    </a:p>
                  </a:txBody>
                  <a:tcPr/>
                </a:tc>
                <a:tc>
                  <a:txBody>
                    <a:bodyPr/>
                    <a:lstStyle/>
                    <a:p>
                      <a:r>
                        <a:rPr lang="en-US" dirty="0"/>
                        <a:t>20</a:t>
                      </a:r>
                    </a:p>
                  </a:txBody>
                  <a:tcPr/>
                </a:tc>
                <a:tc>
                  <a:txBody>
                    <a:bodyPr/>
                    <a:lstStyle/>
                    <a:p>
                      <a:r>
                        <a:rPr lang="en-US" b="1" dirty="0">
                          <a:solidFill>
                            <a:srgbClr val="FF0000"/>
                          </a:solidFill>
                        </a:rPr>
                        <a:t>Null</a:t>
                      </a:r>
                    </a:p>
                  </a:txBody>
                  <a:tcPr/>
                </a:tc>
                <a:extLst>
                  <a:ext uri="{0D108BD9-81ED-4DB2-BD59-A6C34878D82A}">
                    <a16:rowId xmlns:a16="http://schemas.microsoft.com/office/drawing/2014/main" val="1944636963"/>
                  </a:ext>
                </a:extLst>
              </a:tr>
            </a:tbl>
          </a:graphicData>
        </a:graphic>
      </p:graphicFrame>
      <p:sp>
        <p:nvSpPr>
          <p:cNvPr id="24" name="Arrow: Down 23">
            <a:extLst>
              <a:ext uri="{FF2B5EF4-FFF2-40B4-BE49-F238E27FC236}">
                <a16:creationId xmlns:a16="http://schemas.microsoft.com/office/drawing/2014/main" id="{E0174595-8387-E931-2C13-508DFD5A26E3}"/>
              </a:ext>
            </a:extLst>
          </p:cNvPr>
          <p:cNvSpPr/>
          <p:nvPr/>
        </p:nvSpPr>
        <p:spPr>
          <a:xfrm>
            <a:off x="8128725" y="3170640"/>
            <a:ext cx="484632" cy="6459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042A610-C5DC-A042-2740-FA11F469F105}"/>
              </a:ext>
            </a:extLst>
          </p:cNvPr>
          <p:cNvSpPr txBox="1"/>
          <p:nvPr/>
        </p:nvSpPr>
        <p:spPr>
          <a:xfrm>
            <a:off x="8904158" y="3315251"/>
            <a:ext cx="1738860" cy="369204"/>
          </a:xfrm>
          <a:prstGeom prst="rect">
            <a:avLst/>
          </a:prstGeom>
          <a:noFill/>
        </p:spPr>
        <p:txBody>
          <a:bodyPr wrap="square" rtlCol="0">
            <a:spAutoFit/>
          </a:bodyPr>
          <a:lstStyle/>
          <a:p>
            <a:r>
              <a:rPr lang="en-US" b="1" dirty="0"/>
              <a:t>2NN Algorithm</a:t>
            </a:r>
          </a:p>
        </p:txBody>
      </p:sp>
      <p:sp>
        <p:nvSpPr>
          <p:cNvPr id="26" name="Rectangle 25">
            <a:extLst>
              <a:ext uri="{FF2B5EF4-FFF2-40B4-BE49-F238E27FC236}">
                <a16:creationId xmlns:a16="http://schemas.microsoft.com/office/drawing/2014/main" id="{2F8FC0B2-09DA-EF81-7031-5BF150975350}"/>
              </a:ext>
            </a:extLst>
          </p:cNvPr>
          <p:cNvSpPr/>
          <p:nvPr/>
        </p:nvSpPr>
        <p:spPr>
          <a:xfrm>
            <a:off x="4766871" y="1863823"/>
            <a:ext cx="7208340" cy="3097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E71788-4E31-C54F-8CCA-4145D7ABE966}"/>
              </a:ext>
            </a:extLst>
          </p:cNvPr>
          <p:cNvSpPr/>
          <p:nvPr/>
        </p:nvSpPr>
        <p:spPr>
          <a:xfrm>
            <a:off x="4766871" y="5153396"/>
            <a:ext cx="7208340" cy="3097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B2531337-9086-77C5-FF70-34CE68448A1E}"/>
              </a:ext>
            </a:extLst>
          </p:cNvPr>
          <p:cNvPicPr>
            <a:picLocks noChangeAspect="1"/>
          </p:cNvPicPr>
          <p:nvPr/>
        </p:nvPicPr>
        <p:blipFill>
          <a:blip r:embed="rId6"/>
          <a:stretch>
            <a:fillRect/>
          </a:stretch>
        </p:blipFill>
        <p:spPr>
          <a:xfrm>
            <a:off x="335999" y="3708486"/>
            <a:ext cx="4235840" cy="818544"/>
          </a:xfrm>
          <a:prstGeom prst="rect">
            <a:avLst/>
          </a:prstGeom>
        </p:spPr>
      </p:pic>
      <p:pic>
        <p:nvPicPr>
          <p:cNvPr id="35" name="Picture 34">
            <a:extLst>
              <a:ext uri="{FF2B5EF4-FFF2-40B4-BE49-F238E27FC236}">
                <a16:creationId xmlns:a16="http://schemas.microsoft.com/office/drawing/2014/main" id="{6214832B-DE12-744B-F774-FCA6F686520C}"/>
              </a:ext>
            </a:extLst>
          </p:cNvPr>
          <p:cNvPicPr>
            <a:picLocks noChangeAspect="1"/>
          </p:cNvPicPr>
          <p:nvPr/>
        </p:nvPicPr>
        <p:blipFill>
          <a:blip r:embed="rId7"/>
          <a:stretch>
            <a:fillRect/>
          </a:stretch>
        </p:blipFill>
        <p:spPr>
          <a:xfrm>
            <a:off x="293112" y="4527030"/>
            <a:ext cx="3812148" cy="818544"/>
          </a:xfrm>
          <a:prstGeom prst="rect">
            <a:avLst/>
          </a:prstGeom>
        </p:spPr>
      </p:pic>
    </p:spTree>
    <p:extLst>
      <p:ext uri="{BB962C8B-B14F-4D97-AF65-F5344CB8AC3E}">
        <p14:creationId xmlns:p14="http://schemas.microsoft.com/office/powerpoint/2010/main" val="363943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7206271-7B5D-A219-6FEA-FED3C751042D}"/>
              </a:ext>
            </a:extLst>
          </p:cNvPr>
          <p:cNvSpPr txBox="1">
            <a:spLocks/>
          </p:cNvSpPr>
          <p:nvPr/>
        </p:nvSpPr>
        <p:spPr>
          <a:xfrm>
            <a:off x="201362" y="246142"/>
            <a:ext cx="11519451" cy="473385"/>
          </a:xfrm>
          <a:prstGeom prst="rect">
            <a:avLst/>
          </a:prstGeom>
        </p:spPr>
        <p:txBody>
          <a:bodyPr vert="horz" lIns="0" tIns="0" rIns="0" bIns="0" rtlCol="0" anchor="t">
            <a:noAutofit/>
          </a:bodyPr>
          <a:lstStyle>
            <a:lvl1pPr algn="l" defTabSz="913897" rtl="0" eaLnBrk="1" latinLnBrk="0" hangingPunct="1">
              <a:lnSpc>
                <a:spcPct val="90000"/>
              </a:lnSpc>
              <a:spcBef>
                <a:spcPct val="0"/>
              </a:spcBef>
              <a:buNone/>
              <a:defRPr sz="2400" kern="1200">
                <a:solidFill>
                  <a:schemeClr val="tx1"/>
                </a:solidFill>
                <a:latin typeface="Georgia" panose="02040502050405020303" pitchFamily="18" charset="0"/>
                <a:ea typeface="+mj-ea"/>
                <a:cs typeface="+mj-cs"/>
              </a:defRPr>
            </a:lvl1pPr>
          </a:lstStyle>
          <a:p>
            <a:r>
              <a:rPr lang="es-ES" dirty="0"/>
              <a:t>Implementación a detalle:</a:t>
            </a:r>
          </a:p>
        </p:txBody>
      </p:sp>
      <p:graphicFrame>
        <p:nvGraphicFramePr>
          <p:cNvPr id="5" name="Table 4">
            <a:extLst>
              <a:ext uri="{FF2B5EF4-FFF2-40B4-BE49-F238E27FC236}">
                <a16:creationId xmlns:a16="http://schemas.microsoft.com/office/drawing/2014/main" id="{B868102F-CBEF-F8FA-AE7F-2FCDD98AAF78}"/>
              </a:ext>
            </a:extLst>
          </p:cNvPr>
          <p:cNvGraphicFramePr>
            <a:graphicFrameLocks noGrp="1"/>
          </p:cNvGraphicFramePr>
          <p:nvPr>
            <p:extLst>
              <p:ext uri="{D42A27DB-BD31-4B8C-83A1-F6EECF244321}">
                <p14:modId xmlns:p14="http://schemas.microsoft.com/office/powerpoint/2010/main" val="392185148"/>
              </p:ext>
            </p:extLst>
          </p:nvPr>
        </p:nvGraphicFramePr>
        <p:xfrm>
          <a:off x="4901784" y="0"/>
          <a:ext cx="7290220" cy="2193798"/>
        </p:xfrm>
        <a:graphic>
          <a:graphicData uri="http://schemas.openxmlformats.org/drawingml/2006/table">
            <a:tbl>
              <a:tblPr firstRow="1" bandRow="1">
                <a:tableStyleId>{5C22544A-7EE6-4342-B048-85BDC9FD1C3A}</a:tableStyleId>
              </a:tblPr>
              <a:tblGrid>
                <a:gridCol w="1458044">
                  <a:extLst>
                    <a:ext uri="{9D8B030D-6E8A-4147-A177-3AD203B41FA5}">
                      <a16:colId xmlns:a16="http://schemas.microsoft.com/office/drawing/2014/main" val="1322079327"/>
                    </a:ext>
                  </a:extLst>
                </a:gridCol>
                <a:gridCol w="1458044">
                  <a:extLst>
                    <a:ext uri="{9D8B030D-6E8A-4147-A177-3AD203B41FA5}">
                      <a16:colId xmlns:a16="http://schemas.microsoft.com/office/drawing/2014/main" val="4105097615"/>
                    </a:ext>
                  </a:extLst>
                </a:gridCol>
                <a:gridCol w="1458044">
                  <a:extLst>
                    <a:ext uri="{9D8B030D-6E8A-4147-A177-3AD203B41FA5}">
                      <a16:colId xmlns:a16="http://schemas.microsoft.com/office/drawing/2014/main" val="2876588806"/>
                    </a:ext>
                  </a:extLst>
                </a:gridCol>
                <a:gridCol w="1458044">
                  <a:extLst>
                    <a:ext uri="{9D8B030D-6E8A-4147-A177-3AD203B41FA5}">
                      <a16:colId xmlns:a16="http://schemas.microsoft.com/office/drawing/2014/main" val="3692514658"/>
                    </a:ext>
                  </a:extLst>
                </a:gridCol>
                <a:gridCol w="1458044">
                  <a:extLst>
                    <a:ext uri="{9D8B030D-6E8A-4147-A177-3AD203B41FA5}">
                      <a16:colId xmlns:a16="http://schemas.microsoft.com/office/drawing/2014/main" val="45176209"/>
                    </a:ext>
                  </a:extLst>
                </a:gridCol>
              </a:tblGrid>
              <a:tr h="309797">
                <a:tc>
                  <a:txBody>
                    <a:bodyPr/>
                    <a:lstStyle/>
                    <a:p>
                      <a:pPr algn="ctr"/>
                      <a:r>
                        <a:rPr lang="en-US" dirty="0">
                          <a:solidFill>
                            <a:schemeClr val="tx1"/>
                          </a:solidFill>
                        </a:rPr>
                        <a:t>Friends</a:t>
                      </a:r>
                    </a:p>
                  </a:txBody>
                  <a:tcPr>
                    <a:solidFill>
                      <a:schemeClr val="tx1">
                        <a:lumMod val="25000"/>
                        <a:lumOff val="75000"/>
                      </a:schemeClr>
                    </a:solidFill>
                  </a:tcPr>
                </a:tc>
                <a:tc>
                  <a:txBody>
                    <a:bodyPr/>
                    <a:lstStyle/>
                    <a:p>
                      <a:pPr algn="ctr"/>
                      <a:r>
                        <a:rPr lang="en-US" dirty="0">
                          <a:solidFill>
                            <a:schemeClr val="tx1"/>
                          </a:solidFill>
                        </a:rPr>
                        <a:t>HIMYM</a:t>
                      </a:r>
                    </a:p>
                  </a:txBody>
                  <a:tcPr>
                    <a:solidFill>
                      <a:schemeClr val="tx1">
                        <a:lumMod val="25000"/>
                        <a:lumOff val="75000"/>
                      </a:schemeClr>
                    </a:solidFill>
                  </a:tcPr>
                </a:tc>
                <a:tc>
                  <a:txBody>
                    <a:bodyPr/>
                    <a:lstStyle/>
                    <a:p>
                      <a:pPr algn="ctr"/>
                      <a:r>
                        <a:rPr lang="en-US" dirty="0">
                          <a:solidFill>
                            <a:schemeClr val="tx1"/>
                          </a:solidFill>
                        </a:rPr>
                        <a:t>GOT</a:t>
                      </a:r>
                    </a:p>
                  </a:txBody>
                  <a:tcPr>
                    <a:solidFill>
                      <a:schemeClr val="tx1">
                        <a:lumMod val="25000"/>
                        <a:lumOff val="75000"/>
                      </a:schemeClr>
                    </a:solidFill>
                  </a:tcPr>
                </a:tc>
                <a:tc>
                  <a:txBody>
                    <a:bodyPr/>
                    <a:lstStyle/>
                    <a:p>
                      <a:pPr algn="ctr"/>
                      <a:r>
                        <a:rPr lang="en-US" dirty="0">
                          <a:solidFill>
                            <a:schemeClr val="tx1"/>
                          </a:solidFill>
                        </a:rPr>
                        <a:t>Suits</a:t>
                      </a:r>
                    </a:p>
                  </a:txBody>
                  <a:tcPr>
                    <a:solidFill>
                      <a:schemeClr val="tx1">
                        <a:lumMod val="25000"/>
                        <a:lumOff val="75000"/>
                      </a:schemeClr>
                    </a:solidFill>
                  </a:tcPr>
                </a:tc>
                <a:tc>
                  <a:txBody>
                    <a:bodyPr/>
                    <a:lstStyle/>
                    <a:p>
                      <a:r>
                        <a:rPr lang="en-US" dirty="0">
                          <a:solidFill>
                            <a:schemeClr val="tx1"/>
                          </a:solidFill>
                        </a:rPr>
                        <a:t>Breaking Bad</a:t>
                      </a:r>
                    </a:p>
                  </a:txBody>
                  <a:tcPr>
                    <a:solidFill>
                      <a:schemeClr val="tx1">
                        <a:lumMod val="25000"/>
                        <a:lumOff val="75000"/>
                      </a:schemeClr>
                    </a:solidFill>
                  </a:tcPr>
                </a:tc>
                <a:extLst>
                  <a:ext uri="{0D108BD9-81ED-4DB2-BD59-A6C34878D82A}">
                    <a16:rowId xmlns:a16="http://schemas.microsoft.com/office/drawing/2014/main" val="3088061261"/>
                  </a:ext>
                </a:extLst>
              </a:tr>
              <a:tr h="309797">
                <a:tc>
                  <a:txBody>
                    <a:bodyPr/>
                    <a:lstStyle/>
                    <a:p>
                      <a:r>
                        <a:rPr lang="en-US" dirty="0"/>
                        <a:t>80</a:t>
                      </a:r>
                    </a:p>
                  </a:txBody>
                  <a:tcPr/>
                </a:tc>
                <a:tc>
                  <a:txBody>
                    <a:bodyPr/>
                    <a:lstStyle/>
                    <a:p>
                      <a:r>
                        <a:rPr lang="en-US" dirty="0"/>
                        <a:t>30</a:t>
                      </a:r>
                    </a:p>
                  </a:txBody>
                  <a:tcPr/>
                </a:tc>
                <a:tc>
                  <a:txBody>
                    <a:bodyPr/>
                    <a:lstStyle/>
                    <a:p>
                      <a:r>
                        <a:rPr lang="en-US" dirty="0"/>
                        <a:t>7</a:t>
                      </a:r>
                    </a:p>
                  </a:txBody>
                  <a:tcPr/>
                </a:tc>
                <a:tc>
                  <a:txBody>
                    <a:bodyPr/>
                    <a:lstStyle/>
                    <a:p>
                      <a:r>
                        <a:rPr lang="en-US" dirty="0"/>
                        <a:t>14</a:t>
                      </a:r>
                    </a:p>
                  </a:txBody>
                  <a:tcPr/>
                </a:tc>
                <a:tc>
                  <a:txBody>
                    <a:bodyPr/>
                    <a:lstStyle/>
                    <a:p>
                      <a:r>
                        <a:rPr lang="en-US" dirty="0"/>
                        <a:t>27</a:t>
                      </a:r>
                    </a:p>
                  </a:txBody>
                  <a:tcPr/>
                </a:tc>
                <a:extLst>
                  <a:ext uri="{0D108BD9-81ED-4DB2-BD59-A6C34878D82A}">
                    <a16:rowId xmlns:a16="http://schemas.microsoft.com/office/drawing/2014/main" val="3640932930"/>
                  </a:ext>
                </a:extLst>
              </a:tr>
              <a:tr h="309797">
                <a:tc>
                  <a:txBody>
                    <a:bodyPr/>
                    <a:lstStyle/>
                    <a:p>
                      <a:r>
                        <a:rPr lang="en-US" dirty="0"/>
                        <a:t>44</a:t>
                      </a:r>
                    </a:p>
                  </a:txBody>
                  <a:tcPr/>
                </a:tc>
                <a:tc>
                  <a:txBody>
                    <a:bodyPr/>
                    <a:lstStyle/>
                    <a:p>
                      <a:r>
                        <a:rPr lang="en-US" b="1" dirty="0">
                          <a:solidFill>
                            <a:srgbClr val="FF0000"/>
                          </a:solidFill>
                        </a:rPr>
                        <a:t>Null</a:t>
                      </a:r>
                    </a:p>
                  </a:txBody>
                  <a:tcPr/>
                </a:tc>
                <a:tc>
                  <a:txBody>
                    <a:bodyPr/>
                    <a:lstStyle/>
                    <a:p>
                      <a:r>
                        <a:rPr lang="en-US" dirty="0"/>
                        <a:t>10</a:t>
                      </a:r>
                    </a:p>
                  </a:txBody>
                  <a:tcPr/>
                </a:tc>
                <a:tc>
                  <a:txBody>
                    <a:bodyPr/>
                    <a:lstStyle/>
                    <a:p>
                      <a:r>
                        <a:rPr lang="en-US" dirty="0"/>
                        <a:t>0</a:t>
                      </a:r>
                    </a:p>
                  </a:txBody>
                  <a:tcPr/>
                </a:tc>
                <a:tc>
                  <a:txBody>
                    <a:bodyPr/>
                    <a:lstStyle/>
                    <a:p>
                      <a:r>
                        <a:rPr lang="en-US" dirty="0"/>
                        <a:t>29</a:t>
                      </a:r>
                    </a:p>
                  </a:txBody>
                  <a:tcPr/>
                </a:tc>
                <a:extLst>
                  <a:ext uri="{0D108BD9-81ED-4DB2-BD59-A6C34878D82A}">
                    <a16:rowId xmlns:a16="http://schemas.microsoft.com/office/drawing/2014/main" val="674268380"/>
                  </a:ext>
                </a:extLst>
              </a:tr>
              <a:tr h="309797">
                <a:tc>
                  <a:txBody>
                    <a:bodyPr/>
                    <a:lstStyle/>
                    <a:p>
                      <a:r>
                        <a:rPr lang="en-US" b="1" dirty="0">
                          <a:solidFill>
                            <a:srgbClr val="FF0000"/>
                          </a:solidFill>
                        </a:rPr>
                        <a:t>Null</a:t>
                      </a:r>
                    </a:p>
                  </a:txBody>
                  <a:tcPr/>
                </a:tc>
                <a:tc>
                  <a:txBody>
                    <a:bodyPr/>
                    <a:lstStyle/>
                    <a:p>
                      <a:r>
                        <a:rPr lang="en-US" dirty="0"/>
                        <a:t>85</a:t>
                      </a:r>
                    </a:p>
                  </a:txBody>
                  <a:tcPr/>
                </a:tc>
                <a:tc>
                  <a:txBody>
                    <a:bodyPr/>
                    <a:lstStyle/>
                    <a:p>
                      <a:r>
                        <a:rPr lang="en-US" dirty="0"/>
                        <a:t>25</a:t>
                      </a:r>
                    </a:p>
                  </a:txBody>
                  <a:tcPr/>
                </a:tc>
                <a:tc>
                  <a:txBody>
                    <a:bodyPr/>
                    <a:lstStyle/>
                    <a:p>
                      <a:r>
                        <a:rPr lang="en-US" dirty="0"/>
                        <a:t>5</a:t>
                      </a:r>
                    </a:p>
                  </a:txBody>
                  <a:tcPr/>
                </a:tc>
                <a:tc>
                  <a:txBody>
                    <a:bodyPr/>
                    <a:lstStyle/>
                    <a:p>
                      <a:r>
                        <a:rPr lang="en-US" dirty="0"/>
                        <a:t>88</a:t>
                      </a:r>
                    </a:p>
                  </a:txBody>
                  <a:tcPr/>
                </a:tc>
                <a:extLst>
                  <a:ext uri="{0D108BD9-81ED-4DB2-BD59-A6C34878D82A}">
                    <a16:rowId xmlns:a16="http://schemas.microsoft.com/office/drawing/2014/main" val="3822589201"/>
                  </a:ext>
                </a:extLst>
              </a:tr>
              <a:tr h="309797">
                <a:tc>
                  <a:txBody>
                    <a:bodyPr/>
                    <a:lstStyle/>
                    <a:p>
                      <a:r>
                        <a:rPr lang="en-US" sz="1799" b="1" kern="1200" dirty="0">
                          <a:solidFill>
                            <a:srgbClr val="0070C0"/>
                          </a:solidFill>
                          <a:latin typeface="+mn-lt"/>
                          <a:ea typeface="+mn-ea"/>
                          <a:cs typeface="+mn-cs"/>
                        </a:rPr>
                        <a:t>50</a:t>
                      </a:r>
                    </a:p>
                  </a:txBody>
                  <a:tcPr/>
                </a:tc>
                <a:tc>
                  <a:txBody>
                    <a:bodyPr/>
                    <a:lstStyle/>
                    <a:p>
                      <a:r>
                        <a:rPr lang="en-US" dirty="0"/>
                        <a:t>70</a:t>
                      </a:r>
                    </a:p>
                  </a:txBody>
                  <a:tcPr/>
                </a:tc>
                <a:tc>
                  <a:txBody>
                    <a:bodyPr/>
                    <a:lstStyle/>
                    <a:p>
                      <a:r>
                        <a:rPr lang="en-US" dirty="0"/>
                        <a:t>74</a:t>
                      </a:r>
                    </a:p>
                  </a:txBody>
                  <a:tcPr/>
                </a:tc>
                <a:tc>
                  <a:txBody>
                    <a:bodyPr/>
                    <a:lstStyle/>
                    <a:p>
                      <a:r>
                        <a:rPr lang="en-US" dirty="0"/>
                        <a:t>9</a:t>
                      </a:r>
                    </a:p>
                  </a:txBody>
                  <a:tcPr/>
                </a:tc>
                <a:tc>
                  <a:txBody>
                    <a:bodyPr/>
                    <a:lstStyle/>
                    <a:p>
                      <a:r>
                        <a:rPr lang="en-US" dirty="0"/>
                        <a:t>49</a:t>
                      </a:r>
                    </a:p>
                  </a:txBody>
                  <a:tcPr/>
                </a:tc>
                <a:extLst>
                  <a:ext uri="{0D108BD9-81ED-4DB2-BD59-A6C34878D82A}">
                    <a16:rowId xmlns:a16="http://schemas.microsoft.com/office/drawing/2014/main" val="1982240508"/>
                  </a:ext>
                </a:extLst>
              </a:tr>
              <a:tr h="309797">
                <a:tc>
                  <a:txBody>
                    <a:bodyPr/>
                    <a:lstStyle/>
                    <a:p>
                      <a:r>
                        <a:rPr lang="en-US" b="1" dirty="0">
                          <a:solidFill>
                            <a:srgbClr val="0070C0"/>
                          </a:solidFill>
                        </a:rPr>
                        <a:t>2</a:t>
                      </a:r>
                      <a:r>
                        <a:rPr lang="en-US" sz="1799" b="1" kern="1200" dirty="0">
                          <a:solidFill>
                            <a:srgbClr val="0070C0"/>
                          </a:solidFill>
                          <a:latin typeface="+mn-lt"/>
                          <a:ea typeface="+mn-ea"/>
                          <a:cs typeface="+mn-cs"/>
                        </a:rPr>
                        <a:t>9</a:t>
                      </a:r>
                    </a:p>
                  </a:txBody>
                  <a:tcPr/>
                </a:tc>
                <a:tc>
                  <a:txBody>
                    <a:bodyPr/>
                    <a:lstStyle/>
                    <a:p>
                      <a:r>
                        <a:rPr lang="en-US" dirty="0"/>
                        <a:t>54</a:t>
                      </a:r>
                    </a:p>
                  </a:txBody>
                  <a:tcPr/>
                </a:tc>
                <a:tc>
                  <a:txBody>
                    <a:bodyPr/>
                    <a:lstStyle/>
                    <a:p>
                      <a:r>
                        <a:rPr lang="en-US" dirty="0"/>
                        <a:t>49</a:t>
                      </a:r>
                    </a:p>
                  </a:txBody>
                  <a:tcPr/>
                </a:tc>
                <a:tc>
                  <a:txBody>
                    <a:bodyPr/>
                    <a:lstStyle/>
                    <a:p>
                      <a:r>
                        <a:rPr lang="en-US" dirty="0"/>
                        <a:t>20</a:t>
                      </a:r>
                    </a:p>
                  </a:txBody>
                  <a:tcPr/>
                </a:tc>
                <a:tc>
                  <a:txBody>
                    <a:bodyPr/>
                    <a:lstStyle/>
                    <a:p>
                      <a:r>
                        <a:rPr lang="en-US" b="1" dirty="0">
                          <a:solidFill>
                            <a:srgbClr val="FF0000"/>
                          </a:solidFill>
                        </a:rPr>
                        <a:t>Null</a:t>
                      </a:r>
                    </a:p>
                  </a:txBody>
                  <a:tcPr/>
                </a:tc>
                <a:extLst>
                  <a:ext uri="{0D108BD9-81ED-4DB2-BD59-A6C34878D82A}">
                    <a16:rowId xmlns:a16="http://schemas.microsoft.com/office/drawing/2014/main" val="1944636963"/>
                  </a:ext>
                </a:extLst>
              </a:tr>
            </a:tbl>
          </a:graphicData>
        </a:graphic>
      </p:graphicFrame>
      <p:sp>
        <p:nvSpPr>
          <p:cNvPr id="9" name="Rectangle 8">
            <a:extLst>
              <a:ext uri="{FF2B5EF4-FFF2-40B4-BE49-F238E27FC236}">
                <a16:creationId xmlns:a16="http://schemas.microsoft.com/office/drawing/2014/main" id="{39955343-01B3-044B-28BD-AD1D6EC94FEA}"/>
              </a:ext>
            </a:extLst>
          </p:cNvPr>
          <p:cNvSpPr/>
          <p:nvPr/>
        </p:nvSpPr>
        <p:spPr>
          <a:xfrm>
            <a:off x="4901779" y="1124262"/>
            <a:ext cx="7290220" cy="3026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70968CE-1683-1361-6134-07263D4AA86E}"/>
              </a:ext>
            </a:extLst>
          </p:cNvPr>
          <p:cNvSpPr txBox="1"/>
          <p:nvPr/>
        </p:nvSpPr>
        <p:spPr>
          <a:xfrm>
            <a:off x="157398" y="1232927"/>
            <a:ext cx="3984140" cy="646331"/>
          </a:xfrm>
          <a:prstGeom prst="rect">
            <a:avLst/>
          </a:prstGeom>
          <a:noFill/>
        </p:spPr>
        <p:txBody>
          <a:bodyPr wrap="square" rtlCol="0">
            <a:spAutoFit/>
          </a:bodyPr>
          <a:lstStyle/>
          <a:p>
            <a:r>
              <a:rPr lang="en-US" dirty="0"/>
              <a:t>1. </a:t>
            </a:r>
            <a:r>
              <a:rPr lang="en-US" sz="1800" dirty="0"/>
              <a:t>Escoger el valor faltante y seleccionar el dato completo (row 2 = y)</a:t>
            </a:r>
            <a:endParaRPr lang="en-US" dirty="0"/>
          </a:p>
        </p:txBody>
      </p:sp>
      <p:sp>
        <p:nvSpPr>
          <p:cNvPr id="12" name="TextBox 11">
            <a:extLst>
              <a:ext uri="{FF2B5EF4-FFF2-40B4-BE49-F238E27FC236}">
                <a16:creationId xmlns:a16="http://schemas.microsoft.com/office/drawing/2014/main" id="{01FB947C-B52F-2D08-0DE3-8120435C2619}"/>
              </a:ext>
            </a:extLst>
          </p:cNvPr>
          <p:cNvSpPr txBox="1"/>
          <p:nvPr/>
        </p:nvSpPr>
        <p:spPr>
          <a:xfrm>
            <a:off x="201362" y="2392658"/>
            <a:ext cx="3826742" cy="369204"/>
          </a:xfrm>
          <a:prstGeom prst="rect">
            <a:avLst/>
          </a:prstGeom>
          <a:noFill/>
        </p:spPr>
        <p:txBody>
          <a:bodyPr wrap="square" rtlCol="0">
            <a:spAutoFit/>
          </a:bodyPr>
          <a:lstStyle/>
          <a:p>
            <a:r>
              <a:rPr lang="en-US" dirty="0"/>
              <a:t>2. Escoger el número de vecinos K=2</a:t>
            </a:r>
          </a:p>
        </p:txBody>
      </p:sp>
      <p:sp>
        <p:nvSpPr>
          <p:cNvPr id="13" name="TextBox 12">
            <a:extLst>
              <a:ext uri="{FF2B5EF4-FFF2-40B4-BE49-F238E27FC236}">
                <a16:creationId xmlns:a16="http://schemas.microsoft.com/office/drawing/2014/main" id="{61DFAAC9-4440-9858-4460-412BEDDACA03}"/>
              </a:ext>
            </a:extLst>
          </p:cNvPr>
          <p:cNvSpPr txBox="1"/>
          <p:nvPr/>
        </p:nvSpPr>
        <p:spPr>
          <a:xfrm>
            <a:off x="157398" y="3020383"/>
            <a:ext cx="3870706" cy="646074"/>
          </a:xfrm>
          <a:prstGeom prst="rect">
            <a:avLst/>
          </a:prstGeom>
          <a:noFill/>
        </p:spPr>
        <p:txBody>
          <a:bodyPr wrap="square" rtlCol="0">
            <a:spAutoFit/>
          </a:bodyPr>
          <a:lstStyle/>
          <a:p>
            <a:r>
              <a:rPr lang="en-US" dirty="0"/>
              <a:t>3. Calcular la distancia euclidiana de los otros valores del dato en cuestión.</a:t>
            </a:r>
          </a:p>
        </p:txBody>
      </p:sp>
      <p:sp>
        <p:nvSpPr>
          <p:cNvPr id="14" name="TextBox 13">
            <a:extLst>
              <a:ext uri="{FF2B5EF4-FFF2-40B4-BE49-F238E27FC236}">
                <a16:creationId xmlns:a16="http://schemas.microsoft.com/office/drawing/2014/main" id="{C99465B8-F4E3-2EF9-8A84-11C38615FE96}"/>
              </a:ext>
            </a:extLst>
          </p:cNvPr>
          <p:cNvSpPr txBox="1"/>
          <p:nvPr/>
        </p:nvSpPr>
        <p:spPr>
          <a:xfrm>
            <a:off x="4901779" y="2392658"/>
            <a:ext cx="4946754" cy="369204"/>
          </a:xfrm>
          <a:prstGeom prst="rect">
            <a:avLst/>
          </a:prstGeom>
          <a:noFill/>
        </p:spPr>
        <p:txBody>
          <a:bodyPr wrap="square" rtlCol="0">
            <a:spAutoFit/>
          </a:bodyPr>
          <a:lstStyle/>
          <a:p>
            <a:r>
              <a:rPr lang="en-US" dirty="0"/>
              <a:t>Distancia entre dato x0 e y</a:t>
            </a:r>
          </a:p>
        </p:txBody>
      </p:sp>
      <p:graphicFrame>
        <p:nvGraphicFramePr>
          <p:cNvPr id="15" name="Table 14">
            <a:extLst>
              <a:ext uri="{FF2B5EF4-FFF2-40B4-BE49-F238E27FC236}">
                <a16:creationId xmlns:a16="http://schemas.microsoft.com/office/drawing/2014/main" id="{C5741739-8269-CA43-86D8-3A6DB8BDAB5D}"/>
              </a:ext>
            </a:extLst>
          </p:cNvPr>
          <p:cNvGraphicFramePr>
            <a:graphicFrameLocks noGrp="1"/>
          </p:cNvGraphicFramePr>
          <p:nvPr>
            <p:extLst>
              <p:ext uri="{D42A27DB-BD31-4B8C-83A1-F6EECF244321}">
                <p14:modId xmlns:p14="http://schemas.microsoft.com/office/powerpoint/2010/main" val="526609488"/>
              </p:ext>
            </p:extLst>
          </p:nvPr>
        </p:nvGraphicFramePr>
        <p:xfrm>
          <a:off x="4257207" y="348468"/>
          <a:ext cx="688535" cy="1854200"/>
        </p:xfrm>
        <a:graphic>
          <a:graphicData uri="http://schemas.openxmlformats.org/drawingml/2006/table">
            <a:tbl>
              <a:tblPr firstRow="1" bandRow="1">
                <a:tableStyleId>{5C22544A-7EE6-4342-B048-85BDC9FD1C3A}</a:tableStyleId>
              </a:tblPr>
              <a:tblGrid>
                <a:gridCol w="688535">
                  <a:extLst>
                    <a:ext uri="{9D8B030D-6E8A-4147-A177-3AD203B41FA5}">
                      <a16:colId xmlns:a16="http://schemas.microsoft.com/office/drawing/2014/main" val="1910982030"/>
                    </a:ext>
                  </a:extLst>
                </a:gridCol>
              </a:tblGrid>
              <a:tr h="370840">
                <a:tc>
                  <a:txBody>
                    <a:bodyPr/>
                    <a:lstStyle/>
                    <a:p>
                      <a:pPr algn="ctr"/>
                      <a:r>
                        <a:rPr lang="en-US" b="1" dirty="0">
                          <a:solidFill>
                            <a:schemeClr val="tx1"/>
                          </a:solidFill>
                        </a:rPr>
                        <a:t>x0</a:t>
                      </a:r>
                    </a:p>
                  </a:txBody>
                  <a:tcPr>
                    <a:solidFill>
                      <a:srgbClr val="FFFF00"/>
                    </a:solidFill>
                  </a:tcPr>
                </a:tc>
                <a:extLst>
                  <a:ext uri="{0D108BD9-81ED-4DB2-BD59-A6C34878D82A}">
                    <a16:rowId xmlns:a16="http://schemas.microsoft.com/office/drawing/2014/main" val="3509594201"/>
                  </a:ext>
                </a:extLst>
              </a:tr>
              <a:tr h="370840">
                <a:tc>
                  <a:txBody>
                    <a:bodyPr/>
                    <a:lstStyle/>
                    <a:p>
                      <a:pPr algn="ctr"/>
                      <a:r>
                        <a:rPr lang="en-US" b="1" dirty="0"/>
                        <a:t>x1</a:t>
                      </a:r>
                    </a:p>
                  </a:txBody>
                  <a:tcPr>
                    <a:solidFill>
                      <a:srgbClr val="FFFF00"/>
                    </a:solidFill>
                  </a:tcPr>
                </a:tc>
                <a:extLst>
                  <a:ext uri="{0D108BD9-81ED-4DB2-BD59-A6C34878D82A}">
                    <a16:rowId xmlns:a16="http://schemas.microsoft.com/office/drawing/2014/main" val="3868110923"/>
                  </a:ext>
                </a:extLst>
              </a:tr>
              <a:tr h="370840">
                <a:tc>
                  <a:txBody>
                    <a:bodyPr/>
                    <a:lstStyle/>
                    <a:p>
                      <a:pPr algn="ctr"/>
                      <a:r>
                        <a:rPr lang="en-US" b="1" dirty="0"/>
                        <a:t>y </a:t>
                      </a:r>
                    </a:p>
                  </a:txBody>
                  <a:tcPr>
                    <a:solidFill>
                      <a:srgbClr val="FFFF00"/>
                    </a:solidFill>
                  </a:tcPr>
                </a:tc>
                <a:extLst>
                  <a:ext uri="{0D108BD9-81ED-4DB2-BD59-A6C34878D82A}">
                    <a16:rowId xmlns:a16="http://schemas.microsoft.com/office/drawing/2014/main" val="3321790080"/>
                  </a:ext>
                </a:extLst>
              </a:tr>
              <a:tr h="370840">
                <a:tc>
                  <a:txBody>
                    <a:bodyPr/>
                    <a:lstStyle/>
                    <a:p>
                      <a:pPr algn="ctr"/>
                      <a:r>
                        <a:rPr lang="en-US" b="1" dirty="0"/>
                        <a:t>x2 </a:t>
                      </a:r>
                    </a:p>
                  </a:txBody>
                  <a:tcPr>
                    <a:solidFill>
                      <a:srgbClr val="FFFF00"/>
                    </a:solidFill>
                  </a:tcPr>
                </a:tc>
                <a:extLst>
                  <a:ext uri="{0D108BD9-81ED-4DB2-BD59-A6C34878D82A}">
                    <a16:rowId xmlns:a16="http://schemas.microsoft.com/office/drawing/2014/main" val="660012132"/>
                  </a:ext>
                </a:extLst>
              </a:tr>
              <a:tr h="370840">
                <a:tc>
                  <a:txBody>
                    <a:bodyPr/>
                    <a:lstStyle/>
                    <a:p>
                      <a:pPr algn="ctr"/>
                      <a:r>
                        <a:rPr lang="en-US" b="1" dirty="0"/>
                        <a:t>x3</a:t>
                      </a:r>
                    </a:p>
                  </a:txBody>
                  <a:tcPr>
                    <a:solidFill>
                      <a:srgbClr val="FFFF00"/>
                    </a:solidFill>
                  </a:tcPr>
                </a:tc>
                <a:extLst>
                  <a:ext uri="{0D108BD9-81ED-4DB2-BD59-A6C34878D82A}">
                    <a16:rowId xmlns:a16="http://schemas.microsoft.com/office/drawing/2014/main" val="1864739217"/>
                  </a:ext>
                </a:extLst>
              </a:tr>
            </a:tbl>
          </a:graphicData>
        </a:graphic>
      </p:graphicFrame>
      <p:sp>
        <p:nvSpPr>
          <p:cNvPr id="20" name="TextBox 19">
            <a:extLst>
              <a:ext uri="{FF2B5EF4-FFF2-40B4-BE49-F238E27FC236}">
                <a16:creationId xmlns:a16="http://schemas.microsoft.com/office/drawing/2014/main" id="{174DF8AF-2DF8-E19C-6B76-7B47036464E3}"/>
              </a:ext>
            </a:extLst>
          </p:cNvPr>
          <p:cNvSpPr txBox="1"/>
          <p:nvPr/>
        </p:nvSpPr>
        <p:spPr>
          <a:xfrm>
            <a:off x="4901779" y="3399490"/>
            <a:ext cx="4946754" cy="369204"/>
          </a:xfrm>
          <a:prstGeom prst="rect">
            <a:avLst/>
          </a:prstGeom>
          <a:noFill/>
        </p:spPr>
        <p:txBody>
          <a:bodyPr wrap="square" rtlCol="0">
            <a:spAutoFit/>
          </a:bodyPr>
          <a:lstStyle/>
          <a:p>
            <a:r>
              <a:rPr lang="en-US" dirty="0"/>
              <a:t>Distancia entre dato x1 e y</a:t>
            </a:r>
          </a:p>
        </p:txBody>
      </p:sp>
      <p:pic>
        <p:nvPicPr>
          <p:cNvPr id="22" name="Picture 21">
            <a:extLst>
              <a:ext uri="{FF2B5EF4-FFF2-40B4-BE49-F238E27FC236}">
                <a16:creationId xmlns:a16="http://schemas.microsoft.com/office/drawing/2014/main" id="{C673C7CC-5DDB-017B-D50E-33874FC45E63}"/>
              </a:ext>
            </a:extLst>
          </p:cNvPr>
          <p:cNvPicPr>
            <a:picLocks noChangeAspect="1"/>
          </p:cNvPicPr>
          <p:nvPr/>
        </p:nvPicPr>
        <p:blipFill rotWithShape="1">
          <a:blip r:embed="rId2"/>
          <a:srcRect l="18677" t="-285"/>
          <a:stretch/>
        </p:blipFill>
        <p:spPr>
          <a:xfrm>
            <a:off x="6343330" y="3716538"/>
            <a:ext cx="5344084" cy="628668"/>
          </a:xfrm>
          <a:prstGeom prst="rect">
            <a:avLst/>
          </a:prstGeom>
        </p:spPr>
      </p:pic>
      <p:pic>
        <p:nvPicPr>
          <p:cNvPr id="24" name="Picture 23">
            <a:extLst>
              <a:ext uri="{FF2B5EF4-FFF2-40B4-BE49-F238E27FC236}">
                <a16:creationId xmlns:a16="http://schemas.microsoft.com/office/drawing/2014/main" id="{AEC36D8B-E9CD-23A2-2B21-5F19A8CC038F}"/>
              </a:ext>
            </a:extLst>
          </p:cNvPr>
          <p:cNvPicPr>
            <a:picLocks noChangeAspect="1"/>
          </p:cNvPicPr>
          <p:nvPr/>
        </p:nvPicPr>
        <p:blipFill rotWithShape="1">
          <a:blip r:embed="rId3"/>
          <a:srcRect t="33459"/>
          <a:stretch/>
        </p:blipFill>
        <p:spPr>
          <a:xfrm>
            <a:off x="6343330" y="2854684"/>
            <a:ext cx="5377483" cy="552763"/>
          </a:xfrm>
          <a:prstGeom prst="rect">
            <a:avLst/>
          </a:prstGeom>
        </p:spPr>
      </p:pic>
      <p:sp>
        <p:nvSpPr>
          <p:cNvPr id="25" name="TextBox 24">
            <a:extLst>
              <a:ext uri="{FF2B5EF4-FFF2-40B4-BE49-F238E27FC236}">
                <a16:creationId xmlns:a16="http://schemas.microsoft.com/office/drawing/2014/main" id="{CD59B936-304F-6514-5C19-6A799783CB61}"/>
              </a:ext>
            </a:extLst>
          </p:cNvPr>
          <p:cNvSpPr txBox="1"/>
          <p:nvPr/>
        </p:nvSpPr>
        <p:spPr>
          <a:xfrm>
            <a:off x="4901779" y="4400076"/>
            <a:ext cx="4946754" cy="369204"/>
          </a:xfrm>
          <a:prstGeom prst="rect">
            <a:avLst/>
          </a:prstGeom>
          <a:noFill/>
        </p:spPr>
        <p:txBody>
          <a:bodyPr wrap="square" rtlCol="0">
            <a:spAutoFit/>
          </a:bodyPr>
          <a:lstStyle/>
          <a:p>
            <a:r>
              <a:rPr lang="en-US" dirty="0"/>
              <a:t>Distancia entre dato x2 e y</a:t>
            </a:r>
          </a:p>
        </p:txBody>
      </p:sp>
      <p:pic>
        <p:nvPicPr>
          <p:cNvPr id="27" name="Picture 26">
            <a:extLst>
              <a:ext uri="{FF2B5EF4-FFF2-40B4-BE49-F238E27FC236}">
                <a16:creationId xmlns:a16="http://schemas.microsoft.com/office/drawing/2014/main" id="{1762DA38-96A2-80EE-E66B-5B04035C5DF6}"/>
              </a:ext>
            </a:extLst>
          </p:cNvPr>
          <p:cNvPicPr>
            <a:picLocks noChangeAspect="1"/>
          </p:cNvPicPr>
          <p:nvPr/>
        </p:nvPicPr>
        <p:blipFill>
          <a:blip r:embed="rId4"/>
          <a:stretch>
            <a:fillRect/>
          </a:stretch>
        </p:blipFill>
        <p:spPr>
          <a:xfrm>
            <a:off x="6343330" y="4756392"/>
            <a:ext cx="5527956" cy="503522"/>
          </a:xfrm>
          <a:prstGeom prst="rect">
            <a:avLst/>
          </a:prstGeom>
        </p:spPr>
      </p:pic>
      <p:sp>
        <p:nvSpPr>
          <p:cNvPr id="28" name="TextBox 27">
            <a:extLst>
              <a:ext uri="{FF2B5EF4-FFF2-40B4-BE49-F238E27FC236}">
                <a16:creationId xmlns:a16="http://schemas.microsoft.com/office/drawing/2014/main" id="{C9074D1A-CB76-2492-8351-CDAAAF79805C}"/>
              </a:ext>
            </a:extLst>
          </p:cNvPr>
          <p:cNvSpPr txBox="1"/>
          <p:nvPr/>
        </p:nvSpPr>
        <p:spPr>
          <a:xfrm>
            <a:off x="4935178" y="5247025"/>
            <a:ext cx="4946754" cy="369204"/>
          </a:xfrm>
          <a:prstGeom prst="rect">
            <a:avLst/>
          </a:prstGeom>
          <a:noFill/>
        </p:spPr>
        <p:txBody>
          <a:bodyPr wrap="square" rtlCol="0">
            <a:spAutoFit/>
          </a:bodyPr>
          <a:lstStyle/>
          <a:p>
            <a:r>
              <a:rPr lang="en-US" dirty="0"/>
              <a:t>Distancia entre dato x3 e y</a:t>
            </a:r>
          </a:p>
        </p:txBody>
      </p:sp>
      <p:pic>
        <p:nvPicPr>
          <p:cNvPr id="30" name="Picture 29">
            <a:extLst>
              <a:ext uri="{FF2B5EF4-FFF2-40B4-BE49-F238E27FC236}">
                <a16:creationId xmlns:a16="http://schemas.microsoft.com/office/drawing/2014/main" id="{D3313E5A-5AFC-17B2-FB2D-86BC6C4D717C}"/>
              </a:ext>
            </a:extLst>
          </p:cNvPr>
          <p:cNvPicPr>
            <a:picLocks noChangeAspect="1"/>
          </p:cNvPicPr>
          <p:nvPr/>
        </p:nvPicPr>
        <p:blipFill>
          <a:blip r:embed="rId5"/>
          <a:stretch>
            <a:fillRect/>
          </a:stretch>
        </p:blipFill>
        <p:spPr>
          <a:xfrm>
            <a:off x="6343330" y="5598387"/>
            <a:ext cx="5228153" cy="628668"/>
          </a:xfrm>
          <a:prstGeom prst="rect">
            <a:avLst/>
          </a:prstGeom>
        </p:spPr>
      </p:pic>
      <p:sp>
        <p:nvSpPr>
          <p:cNvPr id="31" name="TextBox 30">
            <a:extLst>
              <a:ext uri="{FF2B5EF4-FFF2-40B4-BE49-F238E27FC236}">
                <a16:creationId xmlns:a16="http://schemas.microsoft.com/office/drawing/2014/main" id="{F60067DC-DE0A-031D-2A5F-1507B79986BB}"/>
              </a:ext>
            </a:extLst>
          </p:cNvPr>
          <p:cNvSpPr txBox="1"/>
          <p:nvPr/>
        </p:nvSpPr>
        <p:spPr>
          <a:xfrm>
            <a:off x="201362" y="3919979"/>
            <a:ext cx="3870706" cy="646074"/>
          </a:xfrm>
          <a:prstGeom prst="rect">
            <a:avLst/>
          </a:prstGeom>
          <a:noFill/>
        </p:spPr>
        <p:txBody>
          <a:bodyPr wrap="square" rtlCol="0">
            <a:spAutoFit/>
          </a:bodyPr>
          <a:lstStyle/>
          <a:p>
            <a:r>
              <a:rPr lang="en-US" dirty="0"/>
              <a:t>4. Escogemos los dos valores mas pequeños: 48.46 -&gt; y 64.52</a:t>
            </a:r>
          </a:p>
        </p:txBody>
      </p:sp>
      <p:sp>
        <p:nvSpPr>
          <p:cNvPr id="32" name="TextBox 31">
            <a:extLst>
              <a:ext uri="{FF2B5EF4-FFF2-40B4-BE49-F238E27FC236}">
                <a16:creationId xmlns:a16="http://schemas.microsoft.com/office/drawing/2014/main" id="{DE6FF9DA-8F2D-83F2-D96E-6CE9C6868BCF}"/>
              </a:ext>
            </a:extLst>
          </p:cNvPr>
          <p:cNvSpPr txBox="1"/>
          <p:nvPr/>
        </p:nvSpPr>
        <p:spPr>
          <a:xfrm>
            <a:off x="201362" y="4672227"/>
            <a:ext cx="3870706" cy="1199816"/>
          </a:xfrm>
          <a:prstGeom prst="rect">
            <a:avLst/>
          </a:prstGeom>
          <a:noFill/>
        </p:spPr>
        <p:txBody>
          <a:bodyPr wrap="square" rtlCol="0">
            <a:spAutoFit/>
          </a:bodyPr>
          <a:lstStyle/>
          <a:p>
            <a:r>
              <a:rPr lang="en-US" dirty="0"/>
              <a:t>5. Se concluye que el dato x2 y el dato x3 son los mas similares al dato 2. </a:t>
            </a:r>
          </a:p>
          <a:p>
            <a:r>
              <a:rPr lang="en-US" dirty="0"/>
              <a:t>Por lo tanto el valor Faltante es: </a:t>
            </a:r>
          </a:p>
          <a:p>
            <a:r>
              <a:rPr lang="en-US" dirty="0"/>
              <a:t>(</a:t>
            </a:r>
            <a:r>
              <a:rPr lang="en-US" b="1" dirty="0">
                <a:solidFill>
                  <a:srgbClr val="0070C0"/>
                </a:solidFill>
              </a:rPr>
              <a:t>50+29</a:t>
            </a:r>
            <a:r>
              <a:rPr lang="en-US" dirty="0"/>
              <a:t>) / 2 = </a:t>
            </a:r>
            <a:r>
              <a:rPr lang="en-US" b="1" dirty="0">
                <a:solidFill>
                  <a:srgbClr val="FF0000"/>
                </a:solidFill>
              </a:rPr>
              <a:t>39.5</a:t>
            </a:r>
          </a:p>
        </p:txBody>
      </p:sp>
      <p:pic>
        <p:nvPicPr>
          <p:cNvPr id="34" name="Picture 33">
            <a:extLst>
              <a:ext uri="{FF2B5EF4-FFF2-40B4-BE49-F238E27FC236}">
                <a16:creationId xmlns:a16="http://schemas.microsoft.com/office/drawing/2014/main" id="{75628811-A6E5-8E6F-C67F-76487775D446}"/>
              </a:ext>
            </a:extLst>
          </p:cNvPr>
          <p:cNvPicPr>
            <a:picLocks noChangeAspect="1"/>
          </p:cNvPicPr>
          <p:nvPr/>
        </p:nvPicPr>
        <p:blipFill>
          <a:blip r:embed="rId6"/>
          <a:stretch>
            <a:fillRect/>
          </a:stretch>
        </p:blipFill>
        <p:spPr>
          <a:xfrm>
            <a:off x="5116804" y="2935364"/>
            <a:ext cx="1076475" cy="352474"/>
          </a:xfrm>
          <a:prstGeom prst="rect">
            <a:avLst/>
          </a:prstGeom>
        </p:spPr>
      </p:pic>
      <p:pic>
        <p:nvPicPr>
          <p:cNvPr id="36" name="Picture 35">
            <a:extLst>
              <a:ext uri="{FF2B5EF4-FFF2-40B4-BE49-F238E27FC236}">
                <a16:creationId xmlns:a16="http://schemas.microsoft.com/office/drawing/2014/main" id="{D75B9F16-0CCF-FCA4-3551-9CB7C7558CD7}"/>
              </a:ext>
            </a:extLst>
          </p:cNvPr>
          <p:cNvPicPr>
            <a:picLocks noChangeAspect="1"/>
          </p:cNvPicPr>
          <p:nvPr/>
        </p:nvPicPr>
        <p:blipFill>
          <a:blip r:embed="rId7"/>
          <a:stretch>
            <a:fillRect/>
          </a:stretch>
        </p:blipFill>
        <p:spPr>
          <a:xfrm>
            <a:off x="5119311" y="3993203"/>
            <a:ext cx="1162212" cy="371527"/>
          </a:xfrm>
          <a:prstGeom prst="rect">
            <a:avLst/>
          </a:prstGeom>
        </p:spPr>
      </p:pic>
      <p:pic>
        <p:nvPicPr>
          <p:cNvPr id="38" name="Picture 37">
            <a:extLst>
              <a:ext uri="{FF2B5EF4-FFF2-40B4-BE49-F238E27FC236}">
                <a16:creationId xmlns:a16="http://schemas.microsoft.com/office/drawing/2014/main" id="{125BB842-AF75-6165-5FB3-F166DD6F151A}"/>
              </a:ext>
            </a:extLst>
          </p:cNvPr>
          <p:cNvPicPr>
            <a:picLocks noChangeAspect="1"/>
          </p:cNvPicPr>
          <p:nvPr/>
        </p:nvPicPr>
        <p:blipFill>
          <a:blip r:embed="rId8"/>
          <a:stretch>
            <a:fillRect/>
          </a:stretch>
        </p:blipFill>
        <p:spPr>
          <a:xfrm>
            <a:off x="5116804" y="4851034"/>
            <a:ext cx="1133633" cy="362001"/>
          </a:xfrm>
          <a:prstGeom prst="rect">
            <a:avLst/>
          </a:prstGeom>
        </p:spPr>
      </p:pic>
      <p:pic>
        <p:nvPicPr>
          <p:cNvPr id="40" name="Picture 39">
            <a:extLst>
              <a:ext uri="{FF2B5EF4-FFF2-40B4-BE49-F238E27FC236}">
                <a16:creationId xmlns:a16="http://schemas.microsoft.com/office/drawing/2014/main" id="{EAFE64F1-F1B7-AB69-5E38-919AF6FC1808}"/>
              </a:ext>
            </a:extLst>
          </p:cNvPr>
          <p:cNvPicPr>
            <a:picLocks noChangeAspect="1"/>
          </p:cNvPicPr>
          <p:nvPr/>
        </p:nvPicPr>
        <p:blipFill>
          <a:blip r:embed="rId9"/>
          <a:stretch>
            <a:fillRect/>
          </a:stretch>
        </p:blipFill>
        <p:spPr>
          <a:xfrm>
            <a:off x="5119311" y="5867364"/>
            <a:ext cx="1162212" cy="314369"/>
          </a:xfrm>
          <a:prstGeom prst="rect">
            <a:avLst/>
          </a:prstGeom>
        </p:spPr>
      </p:pic>
    </p:spTree>
    <p:extLst>
      <p:ext uri="{BB962C8B-B14F-4D97-AF65-F5344CB8AC3E}">
        <p14:creationId xmlns:p14="http://schemas.microsoft.com/office/powerpoint/2010/main" val="3743624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p:custDataLst>
              <p:tags r:id="rId1"/>
            </p:custData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3" imgW="270" imgH="270" progId="TCLayout.ActiveDocument.1">
                  <p:embed/>
                </p:oleObj>
              </mc:Choice>
              <mc:Fallback>
                <p:oleObj name="Diapositiva de think-cell" r:id="rId3" imgW="270" imgH="270" progId="TCLayout.ActiveDocument.1">
                  <p:embed/>
                  <p:pic>
                    <p:nvPicPr>
                      <p:cNvPr id="5" name="Objeto 4" hidden="1"/>
                      <p:cNvPicPr/>
                      <p:nvPr/>
                    </p:nvPicPr>
                    <p:blipFill>
                      <a:blip r:embed="rId4"/>
                      <a:stretch>
                        <a:fillRect/>
                      </a:stretch>
                    </p:blipFill>
                    <p:spPr>
                      <a:xfrm>
                        <a:off x="5291" y="3902"/>
                        <a:ext cx="2116" cy="2116"/>
                      </a:xfrm>
                      <a:prstGeom prst="rect">
                        <a:avLst/>
                      </a:prstGeom>
                    </p:spPr>
                  </p:pic>
                </p:oleObj>
              </mc:Fallback>
            </mc:AlternateContent>
          </a:graphicData>
        </a:graphic>
      </p:graphicFrame>
      <p:sp>
        <p:nvSpPr>
          <p:cNvPr id="4" name="Rectángulo 3"/>
          <p:cNvSpPr/>
          <p:nvPr/>
        </p:nvSpPr>
        <p:spPr>
          <a:xfrm>
            <a:off x="3176" y="6307500"/>
            <a:ext cx="1679125" cy="548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latin typeface="Arial" panose="020B0604020202020204" pitchFamily="34" charset="0"/>
            </a:endParaRPr>
          </a:p>
        </p:txBody>
      </p:sp>
      <p:sp>
        <p:nvSpPr>
          <p:cNvPr id="2" name="Título 1"/>
          <p:cNvSpPr>
            <a:spLocks noGrp="1"/>
          </p:cNvSpPr>
          <p:nvPr>
            <p:ph type="title"/>
          </p:nvPr>
        </p:nvSpPr>
        <p:spPr>
          <a:xfrm>
            <a:off x="335999" y="1485090"/>
            <a:ext cx="11519451" cy="1363042"/>
          </a:xfrm>
        </p:spPr>
        <p:txBody>
          <a:bodyPr/>
          <a:lstStyle/>
          <a:p>
            <a:pPr>
              <a:lnSpc>
                <a:spcPct val="100000"/>
              </a:lnSpc>
            </a:pPr>
            <a:r>
              <a:rPr lang="es-ES" sz="1800" dirty="0"/>
              <a:t>1. Imputación de Datos Faltantes</a:t>
            </a:r>
            <a:br>
              <a:rPr lang="es-ES" dirty="0"/>
            </a:br>
            <a:r>
              <a:rPr lang="es-ES" sz="1600" dirty="0"/>
              <a:t>   1.1 Técnicas Básicas</a:t>
            </a:r>
            <a:br>
              <a:rPr lang="es-ES" dirty="0"/>
            </a:br>
            <a:r>
              <a:rPr lang="es-ES" sz="1400" dirty="0"/>
              <a:t>        1.1.1 Imputación Media/Mediana</a:t>
            </a:r>
            <a:br>
              <a:rPr lang="es-ES" sz="1400" dirty="0"/>
            </a:br>
            <a:r>
              <a:rPr lang="es-ES" sz="1400" dirty="0"/>
              <a:t>        1.1.2 Imputación Valor Arbitrario</a:t>
            </a:r>
            <a:br>
              <a:rPr lang="es-ES" sz="1400" dirty="0"/>
            </a:br>
            <a:r>
              <a:rPr lang="es-ES" sz="1400" dirty="0"/>
              <a:t>        1.1.3 Imputación Categoría Frecuente</a:t>
            </a:r>
            <a:br>
              <a:rPr lang="es-ES" sz="1400" dirty="0"/>
            </a:br>
            <a:r>
              <a:rPr lang="es-ES" sz="1400" dirty="0"/>
              <a:t>        1.1.4 Imputación de Categorías Perdidas</a:t>
            </a:r>
            <a:br>
              <a:rPr lang="es-ES" sz="1400" dirty="0"/>
            </a:br>
            <a:r>
              <a:rPr lang="es-ES" sz="1400" dirty="0"/>
              <a:t>        1.1.5 Missing Indicator</a:t>
            </a:r>
            <a:br>
              <a:rPr lang="es-ES" sz="1400" dirty="0"/>
            </a:br>
            <a:br>
              <a:rPr lang="es-ES" sz="1400" dirty="0"/>
            </a:br>
            <a:r>
              <a:rPr lang="es-ES" sz="1400" dirty="0"/>
              <a:t>   1.2 T</a:t>
            </a:r>
            <a:r>
              <a:rPr lang="en-US" sz="1400" dirty="0"/>
              <a:t>écnicas Intermedias</a:t>
            </a:r>
            <a:br>
              <a:rPr lang="en-US" sz="1400" dirty="0"/>
            </a:br>
            <a:r>
              <a:rPr lang="en-US" sz="1400" dirty="0"/>
              <a:t>        1.2.1 Complete Case Analysis</a:t>
            </a:r>
            <a:br>
              <a:rPr lang="en-US" sz="1400" dirty="0"/>
            </a:br>
            <a:r>
              <a:rPr lang="en-US" sz="1400" dirty="0"/>
              <a:t>        1.2.2 End of distribution imputation</a:t>
            </a:r>
            <a:br>
              <a:rPr lang="en-US" sz="1400" dirty="0"/>
            </a:br>
            <a:r>
              <a:rPr lang="en-US" sz="1400" dirty="0"/>
              <a:t>        1.2.3 Random Sample Imputation</a:t>
            </a:r>
            <a:br>
              <a:rPr lang="en-US" sz="1400" dirty="0"/>
            </a:br>
            <a:r>
              <a:rPr lang="en-US" sz="1400" dirty="0"/>
              <a:t>        1.2.4 Mean/Median Imputation Per Group</a:t>
            </a:r>
            <a:br>
              <a:rPr lang="en-US" sz="1400" dirty="0"/>
            </a:br>
            <a:r>
              <a:rPr lang="en-US" sz="1400" dirty="0"/>
              <a:t>   </a:t>
            </a:r>
            <a:br>
              <a:rPr lang="en-US" sz="1400" dirty="0"/>
            </a:br>
            <a:r>
              <a:rPr lang="en-US" sz="1400" dirty="0"/>
              <a:t>   1.3 Técnicas Avanzadas</a:t>
            </a:r>
            <a:br>
              <a:rPr lang="en-US" sz="1400" dirty="0"/>
            </a:br>
            <a:r>
              <a:rPr lang="en-US" sz="1400" dirty="0"/>
              <a:t>        1.3.1 KNN Imputation</a:t>
            </a:r>
            <a:br>
              <a:rPr lang="en-US" sz="1400" dirty="0"/>
            </a:br>
            <a:r>
              <a:rPr lang="en-US" sz="1400" dirty="0"/>
              <a:t>        1.3.2 Multivariate Imputation of Chained Equations (MICE)</a:t>
            </a:r>
            <a:br>
              <a:rPr lang="en-US" sz="1400" dirty="0"/>
            </a:br>
            <a:r>
              <a:rPr lang="en-US" sz="1400" dirty="0"/>
              <a:t>        1.3.3 </a:t>
            </a:r>
            <a:r>
              <a:rPr lang="en-US" sz="1400" dirty="0" err="1"/>
              <a:t>MissForest</a:t>
            </a:r>
            <a:br>
              <a:rPr lang="es-ES" sz="1400" dirty="0"/>
            </a:br>
            <a:br>
              <a:rPr lang="es-ES" sz="1400" dirty="0"/>
            </a:br>
            <a:r>
              <a:rPr lang="es-ES" sz="1400" dirty="0"/>
              <a:t>  </a:t>
            </a:r>
            <a:endParaRPr lang="es-ES" dirty="0"/>
          </a:p>
        </p:txBody>
      </p:sp>
      <p:sp>
        <p:nvSpPr>
          <p:cNvPr id="6" name="Marcador de texto 5"/>
          <p:cNvSpPr>
            <a:spLocks noGrp="1"/>
          </p:cNvSpPr>
          <p:nvPr>
            <p:ph type="body" sz="quarter" idx="13"/>
          </p:nvPr>
        </p:nvSpPr>
        <p:spPr>
          <a:xfrm>
            <a:off x="335999" y="795191"/>
            <a:ext cx="1133036" cy="517325"/>
          </a:xfrm>
        </p:spPr>
        <p:txBody>
          <a:bodyPr/>
          <a:lstStyle/>
          <a:p>
            <a:r>
              <a:rPr lang="es-ES" sz="2800" dirty="0"/>
              <a:t>Índice</a:t>
            </a:r>
          </a:p>
        </p:txBody>
      </p:sp>
      <p:sp>
        <p:nvSpPr>
          <p:cNvPr id="37" name="Forma libre 36"/>
          <p:cNvSpPr/>
          <p:nvPr/>
        </p:nvSpPr>
        <p:spPr>
          <a:xfrm rot="5400000">
            <a:off x="7365240" y="3110079"/>
            <a:ext cx="4455178" cy="3121813"/>
          </a:xfrm>
          <a:custGeom>
            <a:avLst/>
            <a:gdLst>
              <a:gd name="connsiteX0" fmla="*/ 0 w 2710082"/>
              <a:gd name="connsiteY0" fmla="*/ 2342580 h 2342580"/>
              <a:gd name="connsiteX1" fmla="*/ 654728 w 2710082"/>
              <a:gd name="connsiteY1" fmla="*/ 0 h 2342580"/>
              <a:gd name="connsiteX2" fmla="*/ 2710082 w 2710082"/>
              <a:gd name="connsiteY2" fmla="*/ 0 h 2342580"/>
              <a:gd name="connsiteX3" fmla="*/ 2710082 w 2710082"/>
              <a:gd name="connsiteY3" fmla="*/ 2342580 h 2342580"/>
            </a:gdLst>
            <a:ahLst/>
            <a:cxnLst>
              <a:cxn ang="0">
                <a:pos x="connsiteX0" y="connsiteY0"/>
              </a:cxn>
              <a:cxn ang="0">
                <a:pos x="connsiteX1" y="connsiteY1"/>
              </a:cxn>
              <a:cxn ang="0">
                <a:pos x="connsiteX2" y="connsiteY2"/>
              </a:cxn>
              <a:cxn ang="0">
                <a:pos x="connsiteX3" y="connsiteY3"/>
              </a:cxn>
            </a:cxnLst>
            <a:rect l="l" t="t" r="r" b="b"/>
            <a:pathLst>
              <a:path w="2710082" h="2342580">
                <a:moveTo>
                  <a:pt x="0" y="2342580"/>
                </a:moveTo>
                <a:lnTo>
                  <a:pt x="654728" y="0"/>
                </a:lnTo>
                <a:lnTo>
                  <a:pt x="2710082" y="0"/>
                </a:lnTo>
                <a:lnTo>
                  <a:pt x="2710082" y="2342580"/>
                </a:lnTo>
                <a:close/>
              </a:path>
            </a:pathLst>
          </a:custGeom>
          <a:solidFill>
            <a:srgbClr val="BCE2DA"/>
          </a:solidFill>
          <a:ln w="10160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95950" tIns="95950" rIns="95950" bIns="95950" rtlCol="0" anchor="ctr">
            <a:noAutofit/>
          </a:bodyPr>
          <a:lstStyle/>
          <a:p>
            <a:pPr algn="ctr"/>
            <a:endParaRPr lang="es-ES" sz="2397" dirty="0">
              <a:solidFill>
                <a:schemeClr val="tx1"/>
              </a:solidFill>
              <a:latin typeface="Arial" panose="020B0604020202020204" pitchFamily="34" charset="0"/>
            </a:endParaRPr>
          </a:p>
        </p:txBody>
      </p:sp>
      <p:sp>
        <p:nvSpPr>
          <p:cNvPr id="39" name="Forma libre 38"/>
          <p:cNvSpPr/>
          <p:nvPr/>
        </p:nvSpPr>
        <p:spPr>
          <a:xfrm rot="5400000">
            <a:off x="7574239" y="2192641"/>
            <a:ext cx="6208905" cy="3121813"/>
          </a:xfrm>
          <a:custGeom>
            <a:avLst/>
            <a:gdLst>
              <a:gd name="connsiteX0" fmla="*/ 0 w 2710082"/>
              <a:gd name="connsiteY0" fmla="*/ 2342580 h 2342580"/>
              <a:gd name="connsiteX1" fmla="*/ 654728 w 2710082"/>
              <a:gd name="connsiteY1" fmla="*/ 0 h 2342580"/>
              <a:gd name="connsiteX2" fmla="*/ 2710082 w 2710082"/>
              <a:gd name="connsiteY2" fmla="*/ 0 h 2342580"/>
              <a:gd name="connsiteX3" fmla="*/ 2710082 w 2710082"/>
              <a:gd name="connsiteY3" fmla="*/ 2342580 h 2342580"/>
            </a:gdLst>
            <a:ahLst/>
            <a:cxnLst>
              <a:cxn ang="0">
                <a:pos x="connsiteX0" y="connsiteY0"/>
              </a:cxn>
              <a:cxn ang="0">
                <a:pos x="connsiteX1" y="connsiteY1"/>
              </a:cxn>
              <a:cxn ang="0">
                <a:pos x="connsiteX2" y="connsiteY2"/>
              </a:cxn>
              <a:cxn ang="0">
                <a:pos x="connsiteX3" y="connsiteY3"/>
              </a:cxn>
            </a:cxnLst>
            <a:rect l="l" t="t" r="r" b="b"/>
            <a:pathLst>
              <a:path w="2710082" h="2342580">
                <a:moveTo>
                  <a:pt x="0" y="2342580"/>
                </a:moveTo>
                <a:lnTo>
                  <a:pt x="654728" y="0"/>
                </a:lnTo>
                <a:lnTo>
                  <a:pt x="2710082" y="0"/>
                </a:lnTo>
                <a:lnTo>
                  <a:pt x="2710082" y="2342580"/>
                </a:lnTo>
                <a:close/>
              </a:path>
            </a:pathLst>
          </a:custGeom>
          <a:solidFill>
            <a:schemeClr val="accent4"/>
          </a:solidFill>
          <a:ln w="10160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95950" tIns="95950" rIns="95950" bIns="95950" rtlCol="0" anchor="ctr">
            <a:noAutofit/>
          </a:bodyPr>
          <a:lstStyle/>
          <a:p>
            <a:pPr algn="ctr"/>
            <a:endParaRPr lang="es-ES" sz="2397" dirty="0">
              <a:solidFill>
                <a:schemeClr val="tx1"/>
              </a:solidFill>
              <a:latin typeface="Arial" panose="020B0604020202020204" pitchFamily="34" charset="0"/>
            </a:endParaRPr>
          </a:p>
        </p:txBody>
      </p:sp>
    </p:spTree>
    <p:extLst>
      <p:ext uri="{BB962C8B-B14F-4D97-AF65-F5344CB8AC3E}">
        <p14:creationId xmlns:p14="http://schemas.microsoft.com/office/powerpoint/2010/main" val="1893459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138408B-A191-072A-5CFA-F6313FDB069B}"/>
              </a:ext>
            </a:extLst>
          </p:cNvPr>
          <p:cNvSpPr txBox="1">
            <a:spLocks/>
          </p:cNvSpPr>
          <p:nvPr/>
        </p:nvSpPr>
        <p:spPr>
          <a:xfrm>
            <a:off x="443575" y="331234"/>
            <a:ext cx="11519451" cy="919343"/>
          </a:xfrm>
          <a:prstGeom prst="rect">
            <a:avLst/>
          </a:prstGeom>
        </p:spPr>
        <p:txBody>
          <a:bodyPr vert="horz" lIns="0" tIns="0" rIns="0" bIns="0" rtlCol="0" anchor="t">
            <a:noAutofit/>
          </a:bodyPr>
          <a:lstStyle>
            <a:lvl1pPr algn="l" defTabSz="913897" rtl="0" eaLnBrk="1" latinLnBrk="0" hangingPunct="1">
              <a:lnSpc>
                <a:spcPct val="90000"/>
              </a:lnSpc>
              <a:spcBef>
                <a:spcPct val="0"/>
              </a:spcBef>
              <a:buNone/>
              <a:defRPr sz="2400" kern="1200">
                <a:solidFill>
                  <a:schemeClr val="tx1"/>
                </a:solidFill>
                <a:latin typeface="Georgia" panose="02040502050405020303" pitchFamily="18" charset="0"/>
                <a:ea typeface="+mj-ea"/>
                <a:cs typeface="+mj-cs"/>
              </a:defRPr>
            </a:lvl1pPr>
          </a:lstStyle>
          <a:p>
            <a:r>
              <a:rPr lang="es-ES" dirty="0"/>
              <a:t>Consideraciones</a:t>
            </a:r>
          </a:p>
        </p:txBody>
      </p:sp>
      <p:sp>
        <p:nvSpPr>
          <p:cNvPr id="5" name="Marcador de contenido 2">
            <a:extLst>
              <a:ext uri="{FF2B5EF4-FFF2-40B4-BE49-F238E27FC236}">
                <a16:creationId xmlns:a16="http://schemas.microsoft.com/office/drawing/2014/main" id="{29531701-6E5C-56AD-0B35-0322A6BF7DC1}"/>
              </a:ext>
            </a:extLst>
          </p:cNvPr>
          <p:cNvSpPr txBox="1">
            <a:spLocks/>
          </p:cNvSpPr>
          <p:nvPr/>
        </p:nvSpPr>
        <p:spPr>
          <a:xfrm>
            <a:off x="443575" y="1025945"/>
            <a:ext cx="11304850" cy="1832894"/>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Esta misma lógica se aplica para cada valor faltante que presente una variable.</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El reto será en encontrar el valor de k óptimo, volviéndose así un problema de regresión, donde se necesitará ajustar un conjunto de entrenamiento el algoritmo KNN y determinar dicho valor.</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Si él % de valor faltantes es pequeño (a lo más 20%), la imputación KNN se vuelve mucho más precisa.</a:t>
            </a:r>
          </a:p>
        </p:txBody>
      </p:sp>
    </p:spTree>
    <p:extLst>
      <p:ext uri="{BB962C8B-B14F-4D97-AF65-F5344CB8AC3E}">
        <p14:creationId xmlns:p14="http://schemas.microsoft.com/office/powerpoint/2010/main" val="3945837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extLst>
              <p:ext uri="{D42A27DB-BD31-4B8C-83A1-F6EECF244321}">
                <p14:modId xmlns:p14="http://schemas.microsoft.com/office/powerpoint/2010/main" val="823033791"/>
              </p:ext>
            </p:ext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3" imgW="270" imgH="270" progId="TCLayout.ActiveDocument.1">
                  <p:embed/>
                </p:oleObj>
              </mc:Choice>
              <mc:Fallback>
                <p:oleObj name="Diapositiva de think-cell" r:id="rId3" imgW="270" imgH="270" progId="TCLayout.ActiveDocument.1">
                  <p:embed/>
                  <p:pic>
                    <p:nvPicPr>
                      <p:cNvPr id="3" name="Objeto 2" hidden="1"/>
                      <p:cNvPicPr/>
                      <p:nvPr/>
                    </p:nvPicPr>
                    <p:blipFill>
                      <a:blip r:embed="rId4"/>
                      <a:stretch>
                        <a:fillRect/>
                      </a:stretch>
                    </p:blipFill>
                    <p:spPr>
                      <a:xfrm>
                        <a:off x="5291" y="3902"/>
                        <a:ext cx="2116" cy="2116"/>
                      </a:xfrm>
                      <a:prstGeom prst="rect">
                        <a:avLst/>
                      </a:prstGeom>
                    </p:spPr>
                  </p:pic>
                </p:oleObj>
              </mc:Fallback>
            </mc:AlternateContent>
          </a:graphicData>
        </a:graphic>
      </p:graphicFrame>
      <p:sp>
        <p:nvSpPr>
          <p:cNvPr id="2" name="Título 1"/>
          <p:cNvSpPr>
            <a:spLocks noGrp="1"/>
          </p:cNvSpPr>
          <p:nvPr>
            <p:ph type="title"/>
          </p:nvPr>
        </p:nvSpPr>
        <p:spPr/>
        <p:txBody>
          <a:bodyPr/>
          <a:lstStyle/>
          <a:p>
            <a:r>
              <a:rPr lang="es-ES"/>
              <a:t>¡Gracias!</a:t>
            </a:r>
          </a:p>
        </p:txBody>
      </p:sp>
      <p:sp>
        <p:nvSpPr>
          <p:cNvPr id="6" name="Content Placeholder 1">
            <a:extLst>
              <a:ext uri="{FF2B5EF4-FFF2-40B4-BE49-F238E27FC236}">
                <a16:creationId xmlns:a16="http://schemas.microsoft.com/office/drawing/2014/main" id="{CE417AD1-D863-EB4A-AF35-6B98DE57CAAA}"/>
              </a:ext>
            </a:extLst>
          </p:cNvPr>
          <p:cNvSpPr txBox="1">
            <a:spLocks/>
          </p:cNvSpPr>
          <p:nvPr/>
        </p:nvSpPr>
        <p:spPr>
          <a:xfrm>
            <a:off x="339000" y="5378580"/>
            <a:ext cx="7125152" cy="1146764"/>
          </a:xfrm>
          <a:prstGeom prst="rect">
            <a:avLst/>
          </a:prstGeom>
        </p:spPr>
        <p:txBody>
          <a:bodyPr lIns="0" numCol="3"/>
          <a:lstStyle>
            <a:lvl1pPr marL="0" indent="0" algn="l" defTabSz="913897" rtl="0" eaLnBrk="1" latinLnBrk="0" hangingPunct="1">
              <a:lnSpc>
                <a:spcPct val="90000"/>
              </a:lnSpc>
              <a:spcBef>
                <a:spcPts val="999"/>
              </a:spcBef>
              <a:buFont typeface="Arial" panose="020B0604020202020204" pitchFamily="34" charset="0"/>
              <a:buNone/>
              <a:defRPr sz="1000" b="0" i="0" kern="1200">
                <a:solidFill>
                  <a:schemeClr val="tx1"/>
                </a:solidFill>
                <a:latin typeface="Soho Gothic Pro Light" panose="020B0303030504020204" pitchFamily="34" charset="77"/>
                <a:ea typeface="+mn-ea"/>
                <a:cs typeface="+mn-cs"/>
              </a:defRPr>
            </a:lvl1pPr>
            <a:lvl2pPr marL="685423" indent="-228474" algn="l" defTabSz="913897"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371" indent="-228474" algn="l" defTabSz="913897"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20"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268"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217"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166"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114"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063"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00000"/>
              </a:lnSpc>
              <a:spcBef>
                <a:spcPts val="600"/>
              </a:spcBef>
            </a:pPr>
            <a:r>
              <a:rPr lang="es-ES">
                <a:latin typeface="Arial" panose="020B0604020202020204" pitchFamily="34" charset="0"/>
              </a:rPr>
              <a:t>Presentación:</a:t>
            </a:r>
          </a:p>
          <a:p>
            <a:pPr>
              <a:lnSpc>
                <a:spcPct val="100000"/>
              </a:lnSpc>
              <a:spcBef>
                <a:spcPts val="600"/>
              </a:spcBef>
            </a:pPr>
            <a:r>
              <a:rPr lang="es-ES">
                <a:latin typeface="Arial" panose="020B0604020202020204" pitchFamily="34" charset="0"/>
              </a:rPr>
              <a:t>Nombre Apellido </a:t>
            </a:r>
            <a:r>
              <a:rPr lang="es-ES" err="1">
                <a:latin typeface="Arial" panose="020B0604020202020204" pitchFamily="34" charset="0"/>
              </a:rPr>
              <a:t>Apellido</a:t>
            </a:r>
            <a:endParaRPr lang="es-ES">
              <a:latin typeface="Arial" panose="020B0604020202020204" pitchFamily="34" charset="0"/>
            </a:endParaRPr>
          </a:p>
          <a:p>
            <a:pPr>
              <a:lnSpc>
                <a:spcPct val="100000"/>
              </a:lnSpc>
              <a:spcBef>
                <a:spcPts val="600"/>
              </a:spcBef>
            </a:pPr>
            <a:r>
              <a:rPr lang="es-ES">
                <a:latin typeface="Arial" panose="020B0604020202020204" pitchFamily="34" charset="0"/>
              </a:rPr>
              <a:t>nombre@minsait.com</a:t>
            </a:r>
          </a:p>
          <a:p>
            <a:pPr>
              <a:lnSpc>
                <a:spcPct val="100000"/>
              </a:lnSpc>
              <a:spcBef>
                <a:spcPts val="600"/>
              </a:spcBef>
            </a:pPr>
            <a:endParaRPr lang="es-ES">
              <a:latin typeface="Arial" panose="020B0604020202020204" pitchFamily="34" charset="0"/>
            </a:endParaRPr>
          </a:p>
          <a:p>
            <a:pPr>
              <a:lnSpc>
                <a:spcPct val="100000"/>
              </a:lnSpc>
              <a:spcBef>
                <a:spcPts val="600"/>
              </a:spcBef>
            </a:pPr>
            <a:endParaRPr lang="es-ES">
              <a:latin typeface="Arial" panose="020B0604020202020204" pitchFamily="34" charset="0"/>
            </a:endParaRPr>
          </a:p>
          <a:p>
            <a:pPr>
              <a:lnSpc>
                <a:spcPct val="100000"/>
              </a:lnSpc>
              <a:spcBef>
                <a:spcPts val="600"/>
              </a:spcBef>
            </a:pPr>
            <a:r>
              <a:rPr lang="es-ES">
                <a:latin typeface="Arial" panose="020B0604020202020204" pitchFamily="34" charset="0"/>
              </a:rPr>
              <a:t>Avda. de Bruselas 35</a:t>
            </a:r>
          </a:p>
          <a:p>
            <a:pPr>
              <a:lnSpc>
                <a:spcPct val="100000"/>
              </a:lnSpc>
              <a:spcBef>
                <a:spcPts val="600"/>
              </a:spcBef>
            </a:pPr>
            <a:r>
              <a:rPr lang="es-ES">
                <a:latin typeface="Arial" panose="020B0604020202020204" pitchFamily="34" charset="0"/>
              </a:rPr>
              <a:t>28108 Alcobendas,</a:t>
            </a:r>
          </a:p>
          <a:p>
            <a:pPr>
              <a:lnSpc>
                <a:spcPct val="100000"/>
              </a:lnSpc>
              <a:spcBef>
                <a:spcPts val="600"/>
              </a:spcBef>
            </a:pPr>
            <a:r>
              <a:rPr lang="es-ES">
                <a:latin typeface="Arial" panose="020B0604020202020204" pitchFamily="34" charset="0"/>
              </a:rPr>
              <a:t>Madrid España</a:t>
            </a:r>
          </a:p>
          <a:p>
            <a:pPr>
              <a:lnSpc>
                <a:spcPct val="100000"/>
              </a:lnSpc>
              <a:spcBef>
                <a:spcPts val="600"/>
              </a:spcBef>
            </a:pPr>
            <a:endParaRPr lang="es-ES">
              <a:latin typeface="Arial" panose="020B0604020202020204" pitchFamily="34" charset="0"/>
            </a:endParaRPr>
          </a:p>
          <a:p>
            <a:pPr>
              <a:lnSpc>
                <a:spcPct val="100000"/>
              </a:lnSpc>
              <a:spcBef>
                <a:spcPts val="600"/>
              </a:spcBef>
            </a:pPr>
            <a:endParaRPr lang="es-ES">
              <a:latin typeface="Arial" panose="020B0604020202020204" pitchFamily="34" charset="0"/>
            </a:endParaRPr>
          </a:p>
          <a:p>
            <a:pPr>
              <a:lnSpc>
                <a:spcPct val="100000"/>
              </a:lnSpc>
              <a:spcBef>
                <a:spcPts val="600"/>
              </a:spcBef>
            </a:pPr>
            <a:r>
              <a:rPr lang="es-ES">
                <a:latin typeface="Arial" panose="020B0604020202020204" pitchFamily="34" charset="0"/>
              </a:rPr>
              <a:t>T +34 91 480 50 00</a:t>
            </a:r>
          </a:p>
          <a:p>
            <a:pPr>
              <a:lnSpc>
                <a:spcPct val="100000"/>
              </a:lnSpc>
              <a:spcBef>
                <a:spcPts val="600"/>
              </a:spcBef>
            </a:pPr>
            <a:r>
              <a:rPr lang="es-ES">
                <a:latin typeface="Arial" panose="020B0604020202020204" pitchFamily="34" charset="0"/>
              </a:rPr>
              <a:t>F +34 91 480 50 80</a:t>
            </a:r>
          </a:p>
          <a:p>
            <a:pPr>
              <a:lnSpc>
                <a:spcPct val="100000"/>
              </a:lnSpc>
              <a:spcBef>
                <a:spcPts val="600"/>
              </a:spcBef>
            </a:pPr>
            <a:r>
              <a:rPr lang="es-ES">
                <a:latin typeface="Arial" panose="020B0604020202020204" pitchFamily="34" charset="0"/>
              </a:rPr>
              <a:t>www.minsait.com</a:t>
            </a:r>
          </a:p>
          <a:p>
            <a:pPr>
              <a:lnSpc>
                <a:spcPct val="100000"/>
              </a:lnSpc>
              <a:spcBef>
                <a:spcPts val="600"/>
              </a:spcBef>
            </a:pPr>
            <a:endParaRPr lang="es-ES">
              <a:latin typeface="Arial" panose="020B0604020202020204" pitchFamily="34" charset="0"/>
            </a:endParaRPr>
          </a:p>
          <a:p>
            <a:pPr>
              <a:lnSpc>
                <a:spcPct val="100000"/>
              </a:lnSpc>
              <a:spcBef>
                <a:spcPts val="600"/>
              </a:spcBef>
            </a:pPr>
            <a:endParaRPr lang="es-ES">
              <a:latin typeface="Arial" panose="020B0604020202020204" pitchFamily="34" charset="0"/>
            </a:endParaRPr>
          </a:p>
        </p:txBody>
      </p:sp>
    </p:spTree>
    <p:extLst>
      <p:ext uri="{BB962C8B-B14F-4D97-AF65-F5344CB8AC3E}">
        <p14:creationId xmlns:p14="http://schemas.microsoft.com/office/powerpoint/2010/main" val="1626631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08BF8B-7896-9648-B447-E9B094688D23}"/>
              </a:ext>
            </a:extLst>
          </p:cNvPr>
          <p:cNvPicPr>
            <a:picLocks noChangeAspect="1"/>
          </p:cNvPicPr>
          <p:nvPr/>
        </p:nvPicPr>
        <p:blipFill>
          <a:blip r:embed="rId2"/>
          <a:stretch>
            <a:fillRect/>
          </a:stretch>
        </p:blipFill>
        <p:spPr>
          <a:xfrm>
            <a:off x="3537014" y="2585145"/>
            <a:ext cx="5094279" cy="3063337"/>
          </a:xfrm>
          <a:prstGeom prst="rect">
            <a:avLst/>
          </a:prstGeom>
        </p:spPr>
      </p:pic>
    </p:spTree>
    <p:extLst>
      <p:ext uri="{BB962C8B-B14F-4D97-AF65-F5344CB8AC3E}">
        <p14:creationId xmlns:p14="http://schemas.microsoft.com/office/powerpoint/2010/main" val="1572712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p:custDataLst>
              <p:tags r:id="rId1"/>
            </p:custDataLst>
            <p:extLst>
              <p:ext uri="{D42A27DB-BD31-4B8C-83A1-F6EECF244321}">
                <p14:modId xmlns:p14="http://schemas.microsoft.com/office/powerpoint/2010/main" val="979545721"/>
              </p:ext>
            </p:ext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3" imgW="270" imgH="270" progId="TCLayout.ActiveDocument.1">
                  <p:embed/>
                </p:oleObj>
              </mc:Choice>
              <mc:Fallback>
                <p:oleObj name="Diapositiva de think-cell" r:id="rId3" imgW="270" imgH="270" progId="TCLayout.ActiveDocument.1">
                  <p:embed/>
                  <p:pic>
                    <p:nvPicPr>
                      <p:cNvPr id="9" name="Objeto 8" hidden="1"/>
                      <p:cNvPicPr/>
                      <p:nvPr/>
                    </p:nvPicPr>
                    <p:blipFill>
                      <a:blip r:embed="rId4"/>
                      <a:stretch>
                        <a:fillRect/>
                      </a:stretch>
                    </p:blipFill>
                    <p:spPr>
                      <a:xfrm>
                        <a:off x="5291" y="3902"/>
                        <a:ext cx="2116" cy="2116"/>
                      </a:xfrm>
                      <a:prstGeom prst="rect">
                        <a:avLst/>
                      </a:prstGeom>
                    </p:spPr>
                  </p:pic>
                </p:oleObj>
              </mc:Fallback>
            </mc:AlternateContent>
          </a:graphicData>
        </a:graphic>
      </p:graphicFrame>
      <p:sp>
        <p:nvSpPr>
          <p:cNvPr id="2" name="Título 1"/>
          <p:cNvSpPr>
            <a:spLocks noGrp="1"/>
          </p:cNvSpPr>
          <p:nvPr>
            <p:ph type="title"/>
          </p:nvPr>
        </p:nvSpPr>
        <p:spPr/>
        <p:txBody>
          <a:bodyPr/>
          <a:lstStyle/>
          <a:p>
            <a:r>
              <a:rPr lang="es-ES"/>
              <a:t>Portadas</a:t>
            </a:r>
          </a:p>
        </p:txBody>
      </p:sp>
      <p:sp>
        <p:nvSpPr>
          <p:cNvPr id="3" name="Marcador de texto 2"/>
          <p:cNvSpPr>
            <a:spLocks noGrp="1"/>
          </p:cNvSpPr>
          <p:nvPr>
            <p:ph type="body" sz="quarter" idx="13"/>
          </p:nvPr>
        </p:nvSpPr>
        <p:spPr/>
        <p:txBody>
          <a:bodyPr/>
          <a:lstStyle/>
          <a:p>
            <a:endParaRPr lang="es-ES"/>
          </a:p>
        </p:txBody>
      </p:sp>
      <p:sp>
        <p:nvSpPr>
          <p:cNvPr id="4" name="Rectángulo 3"/>
          <p:cNvSpPr/>
          <p:nvPr/>
        </p:nvSpPr>
        <p:spPr>
          <a:xfrm>
            <a:off x="339001" y="1510001"/>
            <a:ext cx="6092825" cy="697263"/>
          </a:xfrm>
          <a:prstGeom prst="rect">
            <a:avLst/>
          </a:prstGeom>
        </p:spPr>
        <p:txBody>
          <a:bodyPr lIns="0" tIns="0" rIns="0" bIns="0">
            <a:noAutofit/>
          </a:bodyPr>
          <a:lstStyle/>
          <a:p>
            <a:r>
              <a:rPr lang="es-ES" sz="1800">
                <a:latin typeface="Arial" panose="020B0604020202020204" pitchFamily="34" charset="0"/>
              </a:rPr>
              <a:t>Las puedes seleccionar desde </a:t>
            </a:r>
          </a:p>
          <a:p>
            <a:r>
              <a:rPr lang="es-ES" sz="1800">
                <a:latin typeface="Arial" panose="020B0604020202020204" pitchFamily="34" charset="0"/>
              </a:rPr>
              <a:t>“Nueva diapositiva”</a:t>
            </a:r>
          </a:p>
        </p:txBody>
      </p:sp>
      <p:pic>
        <p:nvPicPr>
          <p:cNvPr id="6" name="Imagen 5"/>
          <p:cNvPicPr>
            <a:picLocks noChangeAspect="1"/>
          </p:cNvPicPr>
          <p:nvPr/>
        </p:nvPicPr>
        <p:blipFill rotWithShape="1">
          <a:blip r:embed="rId5"/>
          <a:srcRect l="277" t="210" r="227" b="725"/>
          <a:stretch/>
        </p:blipFill>
        <p:spPr>
          <a:xfrm>
            <a:off x="356617" y="2259561"/>
            <a:ext cx="4378394" cy="2458231"/>
          </a:xfrm>
          <a:prstGeom prst="rect">
            <a:avLst/>
          </a:prstGeom>
          <a:ln w="3175">
            <a:solidFill>
              <a:schemeClr val="bg1">
                <a:lumMod val="50000"/>
              </a:schemeClr>
            </a:solidFill>
          </a:ln>
        </p:spPr>
      </p:pic>
      <p:pic>
        <p:nvPicPr>
          <p:cNvPr id="7" name="Imagen 6"/>
          <p:cNvPicPr>
            <a:picLocks noChangeAspect="1"/>
          </p:cNvPicPr>
          <p:nvPr/>
        </p:nvPicPr>
        <p:blipFill rotWithShape="1">
          <a:blip r:embed="rId6"/>
          <a:srcRect t="339"/>
          <a:stretch/>
        </p:blipFill>
        <p:spPr>
          <a:xfrm>
            <a:off x="6773083" y="974951"/>
            <a:ext cx="4400592" cy="2473041"/>
          </a:xfrm>
          <a:prstGeom prst="rect">
            <a:avLst/>
          </a:prstGeom>
          <a:ln w="3175">
            <a:solidFill>
              <a:schemeClr val="bg1">
                <a:lumMod val="50000"/>
              </a:schemeClr>
            </a:solidFill>
          </a:ln>
        </p:spPr>
      </p:pic>
      <p:pic>
        <p:nvPicPr>
          <p:cNvPr id="8" name="Imagen 7"/>
          <p:cNvPicPr>
            <a:picLocks noChangeAspect="1"/>
          </p:cNvPicPr>
          <p:nvPr/>
        </p:nvPicPr>
        <p:blipFill>
          <a:blip r:embed="rId7"/>
          <a:stretch>
            <a:fillRect/>
          </a:stretch>
        </p:blipFill>
        <p:spPr>
          <a:xfrm>
            <a:off x="6767651" y="3620906"/>
            <a:ext cx="4411459" cy="2481444"/>
          </a:xfrm>
          <a:prstGeom prst="rect">
            <a:avLst/>
          </a:prstGeom>
          <a:ln w="3175">
            <a:solidFill>
              <a:schemeClr val="bg1">
                <a:lumMod val="50000"/>
              </a:schemeClr>
            </a:solidFill>
          </a:ln>
        </p:spPr>
      </p:pic>
    </p:spTree>
    <p:extLst>
      <p:ext uri="{BB962C8B-B14F-4D97-AF65-F5344CB8AC3E}">
        <p14:creationId xmlns:p14="http://schemas.microsoft.com/office/powerpoint/2010/main" val="2781140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extLst>
              <p:ext uri="{D42A27DB-BD31-4B8C-83A1-F6EECF244321}">
                <p14:modId xmlns:p14="http://schemas.microsoft.com/office/powerpoint/2010/main" val="1676564625"/>
              </p:ext>
            </p:ext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5291" y="3902"/>
                        <a:ext cx="2116" cy="2116"/>
                      </a:xfrm>
                      <a:prstGeom prst="rect">
                        <a:avLst/>
                      </a:prstGeom>
                    </p:spPr>
                  </p:pic>
                </p:oleObj>
              </mc:Fallback>
            </mc:AlternateContent>
          </a:graphicData>
        </a:graphic>
      </p:graphicFrame>
      <p:sp>
        <p:nvSpPr>
          <p:cNvPr id="2" name="Rectángulo 1" hidden="1"/>
          <p:cNvSpPr/>
          <p:nvPr>
            <p:custDataLst>
              <p:tags r:id="rId2"/>
            </p:custDataLst>
          </p:nvPr>
        </p:nvSpPr>
        <p:spPr>
          <a:xfrm>
            <a:off x="3175" y="1786"/>
            <a:ext cx="211556" cy="21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3198" dirty="0">
              <a:latin typeface="Georgia" panose="02040502050405020303" pitchFamily="18" charset="0"/>
              <a:ea typeface="+mj-ea"/>
              <a:cs typeface="+mj-cs"/>
              <a:sym typeface="Playfair Display" panose="00000500000000000000" pitchFamily="2" charset="0"/>
            </a:endParaRPr>
          </a:p>
        </p:txBody>
      </p:sp>
      <p:sp>
        <p:nvSpPr>
          <p:cNvPr id="9" name="Título 8">
            <a:extLst>
              <a:ext uri="{FF2B5EF4-FFF2-40B4-BE49-F238E27FC236}">
                <a16:creationId xmlns:a16="http://schemas.microsoft.com/office/drawing/2014/main" id="{92C4D6DD-881B-984A-9C92-27BA5BC27568}"/>
              </a:ext>
            </a:extLst>
          </p:cNvPr>
          <p:cNvSpPr>
            <a:spLocks noGrp="1"/>
          </p:cNvSpPr>
          <p:nvPr>
            <p:ph type="title"/>
          </p:nvPr>
        </p:nvSpPr>
        <p:spPr>
          <a:xfrm>
            <a:off x="336000" y="303992"/>
            <a:ext cx="11519451" cy="462932"/>
          </a:xfrm>
        </p:spPr>
        <p:txBody>
          <a:bodyPr/>
          <a:lstStyle/>
          <a:p>
            <a:r>
              <a:rPr lang="es-ES" dirty="0"/>
              <a:t>Imputación Media/Mediana</a:t>
            </a:r>
            <a:endParaRPr lang="en-US" dirty="0"/>
          </a:p>
        </p:txBody>
      </p:sp>
      <p:sp>
        <p:nvSpPr>
          <p:cNvPr id="5" name="Marcador de contenido 2">
            <a:extLst>
              <a:ext uri="{FF2B5EF4-FFF2-40B4-BE49-F238E27FC236}">
                <a16:creationId xmlns:a16="http://schemas.microsoft.com/office/drawing/2014/main" id="{8FFCB682-A2FC-CA4B-AF1F-9B44DC3872A4}"/>
              </a:ext>
            </a:extLst>
          </p:cNvPr>
          <p:cNvSpPr txBox="1">
            <a:spLocks/>
          </p:cNvSpPr>
          <p:nvPr/>
        </p:nvSpPr>
        <p:spPr>
          <a:xfrm>
            <a:off x="336000" y="843637"/>
            <a:ext cx="4236000" cy="2252911"/>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Consiste en reemplazar los valores faltantes (Nulos) de una variable con la media o mediana respectivamente.</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 La media/mediana son “parámetros que se ajustan” en el conjunto de entrenamiento.</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Correcta Implementación:</a:t>
            </a:r>
          </a:p>
        </p:txBody>
      </p:sp>
      <p:sp>
        <p:nvSpPr>
          <p:cNvPr id="7" name="Rectangle 6">
            <a:extLst>
              <a:ext uri="{FF2B5EF4-FFF2-40B4-BE49-F238E27FC236}">
                <a16:creationId xmlns:a16="http://schemas.microsoft.com/office/drawing/2014/main" id="{89764450-5E29-5B81-5459-F1518C824786}"/>
              </a:ext>
            </a:extLst>
          </p:cNvPr>
          <p:cNvSpPr/>
          <p:nvPr/>
        </p:nvSpPr>
        <p:spPr>
          <a:xfrm>
            <a:off x="336000" y="4182035"/>
            <a:ext cx="1319135"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Dataset</a:t>
            </a:r>
          </a:p>
        </p:txBody>
      </p:sp>
      <p:sp>
        <p:nvSpPr>
          <p:cNvPr id="10" name="Rectangle 9">
            <a:extLst>
              <a:ext uri="{FF2B5EF4-FFF2-40B4-BE49-F238E27FC236}">
                <a16:creationId xmlns:a16="http://schemas.microsoft.com/office/drawing/2014/main" id="{A398E1AC-4809-12D0-1010-12AEBC9B491B}"/>
              </a:ext>
            </a:extLst>
          </p:cNvPr>
          <p:cNvSpPr/>
          <p:nvPr/>
        </p:nvSpPr>
        <p:spPr>
          <a:xfrm>
            <a:off x="2078602" y="3515622"/>
            <a:ext cx="1319135"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Train Set</a:t>
            </a:r>
          </a:p>
        </p:txBody>
      </p:sp>
      <p:sp>
        <p:nvSpPr>
          <p:cNvPr id="11" name="Rectangle 10">
            <a:extLst>
              <a:ext uri="{FF2B5EF4-FFF2-40B4-BE49-F238E27FC236}">
                <a16:creationId xmlns:a16="http://schemas.microsoft.com/office/drawing/2014/main" id="{FEE3CD49-7FC4-5B17-82FB-4589521102E0}"/>
              </a:ext>
            </a:extLst>
          </p:cNvPr>
          <p:cNvSpPr/>
          <p:nvPr/>
        </p:nvSpPr>
        <p:spPr>
          <a:xfrm>
            <a:off x="2078603" y="4661290"/>
            <a:ext cx="1319135"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Test Set</a:t>
            </a:r>
          </a:p>
        </p:txBody>
      </p:sp>
      <p:cxnSp>
        <p:nvCxnSpPr>
          <p:cNvPr id="13" name="Straight Connector 12">
            <a:extLst>
              <a:ext uri="{FF2B5EF4-FFF2-40B4-BE49-F238E27FC236}">
                <a16:creationId xmlns:a16="http://schemas.microsoft.com/office/drawing/2014/main" id="{C868FECD-C1F4-92FE-BE0A-19DBADF49F38}"/>
              </a:ext>
            </a:extLst>
          </p:cNvPr>
          <p:cNvCxnSpPr>
            <a:stCxn id="7" idx="3"/>
            <a:endCxn id="10" idx="1"/>
          </p:cNvCxnSpPr>
          <p:nvPr/>
        </p:nvCxnSpPr>
        <p:spPr>
          <a:xfrm flipV="1">
            <a:off x="1655135" y="3762960"/>
            <a:ext cx="423467" cy="666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4F0E99-710F-4398-954A-1F9DB126A8E7}"/>
              </a:ext>
            </a:extLst>
          </p:cNvPr>
          <p:cNvCxnSpPr>
            <a:stCxn id="7" idx="3"/>
            <a:endCxn id="11" idx="1"/>
          </p:cNvCxnSpPr>
          <p:nvPr/>
        </p:nvCxnSpPr>
        <p:spPr>
          <a:xfrm>
            <a:off x="1655135" y="4429373"/>
            <a:ext cx="423468" cy="479255"/>
          </a:xfrm>
          <a:prstGeom prst="line">
            <a:avLst/>
          </a:prstGeom>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E4419DBE-3DBC-6934-B4F0-26D19B36A6BC}"/>
              </a:ext>
            </a:extLst>
          </p:cNvPr>
          <p:cNvSpPr/>
          <p:nvPr/>
        </p:nvSpPr>
        <p:spPr>
          <a:xfrm>
            <a:off x="3789354" y="3919920"/>
            <a:ext cx="1455327"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Impute Data</a:t>
            </a:r>
          </a:p>
        </p:txBody>
      </p:sp>
      <p:sp>
        <p:nvSpPr>
          <p:cNvPr id="21" name="Rectangle 20">
            <a:extLst>
              <a:ext uri="{FF2B5EF4-FFF2-40B4-BE49-F238E27FC236}">
                <a16:creationId xmlns:a16="http://schemas.microsoft.com/office/drawing/2014/main" id="{C511464D-B523-1C24-240A-43EC6F647CB5}"/>
              </a:ext>
            </a:extLst>
          </p:cNvPr>
          <p:cNvSpPr/>
          <p:nvPr/>
        </p:nvSpPr>
        <p:spPr>
          <a:xfrm>
            <a:off x="3789355" y="2698007"/>
            <a:ext cx="1562134" cy="742014"/>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Learn Mean/Median</a:t>
            </a:r>
          </a:p>
        </p:txBody>
      </p:sp>
      <p:sp>
        <p:nvSpPr>
          <p:cNvPr id="22" name="Rectangle 21">
            <a:extLst>
              <a:ext uri="{FF2B5EF4-FFF2-40B4-BE49-F238E27FC236}">
                <a16:creationId xmlns:a16="http://schemas.microsoft.com/office/drawing/2014/main" id="{77579855-BDF2-7821-4DF4-4AE6277A4531}"/>
              </a:ext>
            </a:extLst>
          </p:cNvPr>
          <p:cNvSpPr/>
          <p:nvPr/>
        </p:nvSpPr>
        <p:spPr>
          <a:xfrm>
            <a:off x="3789354" y="4950918"/>
            <a:ext cx="1455327"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Impute Data</a:t>
            </a:r>
          </a:p>
        </p:txBody>
      </p:sp>
      <p:cxnSp>
        <p:nvCxnSpPr>
          <p:cNvPr id="24" name="Straight Connector 23">
            <a:extLst>
              <a:ext uri="{FF2B5EF4-FFF2-40B4-BE49-F238E27FC236}">
                <a16:creationId xmlns:a16="http://schemas.microsoft.com/office/drawing/2014/main" id="{B4C9E6AC-F0BE-9299-6B26-579485607E83}"/>
              </a:ext>
            </a:extLst>
          </p:cNvPr>
          <p:cNvCxnSpPr>
            <a:cxnSpLocks/>
            <a:stCxn id="10" idx="3"/>
            <a:endCxn id="21" idx="1"/>
          </p:cNvCxnSpPr>
          <p:nvPr/>
        </p:nvCxnSpPr>
        <p:spPr>
          <a:xfrm flipV="1">
            <a:off x="3397737" y="3069014"/>
            <a:ext cx="391618" cy="693946"/>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3ECF7A3-4F40-AC87-DCFE-0A8F9D286B2F}"/>
              </a:ext>
            </a:extLst>
          </p:cNvPr>
          <p:cNvCxnSpPr>
            <a:cxnSpLocks/>
            <a:stCxn id="10" idx="3"/>
            <a:endCxn id="20" idx="1"/>
          </p:cNvCxnSpPr>
          <p:nvPr/>
        </p:nvCxnSpPr>
        <p:spPr>
          <a:xfrm>
            <a:off x="3397737" y="3762960"/>
            <a:ext cx="391617" cy="404298"/>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903E96C-7C81-345D-09B1-302472538E20}"/>
              </a:ext>
            </a:extLst>
          </p:cNvPr>
          <p:cNvCxnSpPr>
            <a:cxnSpLocks/>
            <a:stCxn id="11" idx="3"/>
            <a:endCxn id="22" idx="1"/>
          </p:cNvCxnSpPr>
          <p:nvPr/>
        </p:nvCxnSpPr>
        <p:spPr>
          <a:xfrm>
            <a:off x="3397738" y="4908628"/>
            <a:ext cx="391616" cy="289628"/>
          </a:xfrm>
          <a:prstGeom prst="line">
            <a:avLst/>
          </a:prstGeom>
        </p:spPr>
        <p:style>
          <a:lnRef idx="1">
            <a:schemeClr val="dk1"/>
          </a:lnRef>
          <a:fillRef idx="0">
            <a:schemeClr val="dk1"/>
          </a:fillRef>
          <a:effectRef idx="0">
            <a:schemeClr val="dk1"/>
          </a:effectRef>
          <a:fontRef idx="minor">
            <a:schemeClr val="tx1"/>
          </a:fontRef>
        </p:style>
      </p:cxnSp>
      <p:graphicFrame>
        <p:nvGraphicFramePr>
          <p:cNvPr id="63" name="Table 62">
            <a:extLst>
              <a:ext uri="{FF2B5EF4-FFF2-40B4-BE49-F238E27FC236}">
                <a16:creationId xmlns:a16="http://schemas.microsoft.com/office/drawing/2014/main" id="{0200C29E-5A74-68B3-99C5-1F456E0FA521}"/>
              </a:ext>
            </a:extLst>
          </p:cNvPr>
          <p:cNvGraphicFramePr>
            <a:graphicFrameLocks noGrp="1"/>
          </p:cNvGraphicFramePr>
          <p:nvPr>
            <p:extLst>
              <p:ext uri="{D42A27DB-BD31-4B8C-83A1-F6EECF244321}">
                <p14:modId xmlns:p14="http://schemas.microsoft.com/office/powerpoint/2010/main" val="1925567159"/>
              </p:ext>
            </p:extLst>
          </p:nvPr>
        </p:nvGraphicFramePr>
        <p:xfrm>
          <a:off x="6282752" y="1039600"/>
          <a:ext cx="5245971" cy="4024981"/>
        </p:xfrm>
        <a:graphic>
          <a:graphicData uri="http://schemas.openxmlformats.org/drawingml/2006/table">
            <a:tbl>
              <a:tblPr firstRow="1" bandRow="1">
                <a:tableStyleId>{5C22544A-7EE6-4342-B048-85BDC9FD1C3A}</a:tableStyleId>
              </a:tblPr>
              <a:tblGrid>
                <a:gridCol w="1748657">
                  <a:extLst>
                    <a:ext uri="{9D8B030D-6E8A-4147-A177-3AD203B41FA5}">
                      <a16:colId xmlns:a16="http://schemas.microsoft.com/office/drawing/2014/main" val="1951093567"/>
                    </a:ext>
                  </a:extLst>
                </a:gridCol>
                <a:gridCol w="1748657">
                  <a:extLst>
                    <a:ext uri="{9D8B030D-6E8A-4147-A177-3AD203B41FA5}">
                      <a16:colId xmlns:a16="http://schemas.microsoft.com/office/drawing/2014/main" val="1766581587"/>
                    </a:ext>
                  </a:extLst>
                </a:gridCol>
                <a:gridCol w="1748657">
                  <a:extLst>
                    <a:ext uri="{9D8B030D-6E8A-4147-A177-3AD203B41FA5}">
                      <a16:colId xmlns:a16="http://schemas.microsoft.com/office/drawing/2014/main" val="27367317"/>
                    </a:ext>
                  </a:extLst>
                </a:gridCol>
              </a:tblGrid>
              <a:tr h="492581">
                <a:tc>
                  <a:txBody>
                    <a:bodyPr/>
                    <a:lstStyle/>
                    <a:p>
                      <a:pPr algn="ctr"/>
                      <a:r>
                        <a:rPr lang="en-US" dirty="0">
                          <a:solidFill>
                            <a:schemeClr val="tx1"/>
                          </a:solidFill>
                        </a:rPr>
                        <a:t>Price</a:t>
                      </a:r>
                    </a:p>
                  </a:txBody>
                  <a:tcPr>
                    <a:solidFill>
                      <a:schemeClr val="tx1">
                        <a:lumMod val="10000"/>
                        <a:lumOff val="90000"/>
                      </a:schemeClr>
                    </a:solidFill>
                  </a:tcPr>
                </a:tc>
                <a:tc>
                  <a:txBody>
                    <a:bodyPr/>
                    <a:lstStyle/>
                    <a:p>
                      <a:r>
                        <a:rPr lang="en-US" dirty="0">
                          <a:solidFill>
                            <a:schemeClr val="tx1"/>
                          </a:solidFill>
                        </a:rPr>
                        <a:t>Price (Media)</a:t>
                      </a:r>
                    </a:p>
                  </a:txBody>
                  <a:tcPr>
                    <a:solidFill>
                      <a:schemeClr val="tx1">
                        <a:lumMod val="10000"/>
                        <a:lumOff val="90000"/>
                      </a:schemeClr>
                    </a:solidFill>
                  </a:tcPr>
                </a:tc>
                <a:tc>
                  <a:txBody>
                    <a:bodyPr/>
                    <a:lstStyle/>
                    <a:p>
                      <a:r>
                        <a:rPr lang="en-US" dirty="0">
                          <a:solidFill>
                            <a:schemeClr val="tx1"/>
                          </a:solidFill>
                        </a:rPr>
                        <a:t>Price (Mediana)</a:t>
                      </a:r>
                    </a:p>
                  </a:txBody>
                  <a:tcPr>
                    <a:solidFill>
                      <a:schemeClr val="tx1">
                        <a:lumMod val="10000"/>
                        <a:lumOff val="90000"/>
                      </a:schemeClr>
                    </a:solidFill>
                  </a:tcPr>
                </a:tc>
                <a:extLst>
                  <a:ext uri="{0D108BD9-81ED-4DB2-BD59-A6C34878D82A}">
                    <a16:rowId xmlns:a16="http://schemas.microsoft.com/office/drawing/2014/main" val="552991332"/>
                  </a:ext>
                </a:extLst>
              </a:tr>
              <a:tr h="492581">
                <a:tc>
                  <a:txBody>
                    <a:bodyPr/>
                    <a:lstStyle/>
                    <a:p>
                      <a:pPr algn="ctr"/>
                      <a:r>
                        <a:rPr lang="en-US" dirty="0"/>
                        <a:t>100</a:t>
                      </a:r>
                    </a:p>
                  </a:txBody>
                  <a:tcPr/>
                </a:tc>
                <a:tc>
                  <a:txBody>
                    <a:bodyPr/>
                    <a:lstStyle/>
                    <a:p>
                      <a:pPr algn="ctr"/>
                      <a:r>
                        <a:rPr lang="en-US" dirty="0"/>
                        <a:t>100</a:t>
                      </a:r>
                    </a:p>
                  </a:txBody>
                  <a:tcPr/>
                </a:tc>
                <a:tc>
                  <a:txBody>
                    <a:bodyPr/>
                    <a:lstStyle/>
                    <a:p>
                      <a:pPr algn="ctr"/>
                      <a:r>
                        <a:rPr lang="en-US" dirty="0"/>
                        <a:t>100</a:t>
                      </a:r>
                    </a:p>
                  </a:txBody>
                  <a:tcPr/>
                </a:tc>
                <a:extLst>
                  <a:ext uri="{0D108BD9-81ED-4DB2-BD59-A6C34878D82A}">
                    <a16:rowId xmlns:a16="http://schemas.microsoft.com/office/drawing/2014/main" val="711715488"/>
                  </a:ext>
                </a:extLst>
              </a:tr>
              <a:tr h="492581">
                <a:tc>
                  <a:txBody>
                    <a:bodyPr/>
                    <a:lstStyle/>
                    <a:p>
                      <a:pPr algn="ctr"/>
                      <a:r>
                        <a:rPr lang="en-US" dirty="0"/>
                        <a:t>90</a:t>
                      </a:r>
                    </a:p>
                  </a:txBody>
                  <a:tcPr/>
                </a:tc>
                <a:tc>
                  <a:txBody>
                    <a:bodyPr/>
                    <a:lstStyle/>
                    <a:p>
                      <a:pPr algn="ctr"/>
                      <a:r>
                        <a:rPr lang="en-US" dirty="0"/>
                        <a:t>90</a:t>
                      </a:r>
                    </a:p>
                  </a:txBody>
                  <a:tcPr/>
                </a:tc>
                <a:tc>
                  <a:txBody>
                    <a:bodyPr/>
                    <a:lstStyle/>
                    <a:p>
                      <a:pPr algn="ctr"/>
                      <a:r>
                        <a:rPr lang="en-US" dirty="0"/>
                        <a:t>90</a:t>
                      </a:r>
                    </a:p>
                  </a:txBody>
                  <a:tcPr/>
                </a:tc>
                <a:extLst>
                  <a:ext uri="{0D108BD9-81ED-4DB2-BD59-A6C34878D82A}">
                    <a16:rowId xmlns:a16="http://schemas.microsoft.com/office/drawing/2014/main" val="2200711256"/>
                  </a:ext>
                </a:extLst>
              </a:tr>
              <a:tr h="492581">
                <a:tc>
                  <a:txBody>
                    <a:bodyPr/>
                    <a:lstStyle/>
                    <a:p>
                      <a:pPr algn="ctr"/>
                      <a:r>
                        <a:rPr lang="en-US" dirty="0"/>
                        <a:t>50</a:t>
                      </a:r>
                    </a:p>
                  </a:txBody>
                  <a:tcPr/>
                </a:tc>
                <a:tc>
                  <a:txBody>
                    <a:bodyPr/>
                    <a:lstStyle/>
                    <a:p>
                      <a:pPr algn="ctr"/>
                      <a:r>
                        <a:rPr lang="en-US" dirty="0"/>
                        <a:t>50</a:t>
                      </a:r>
                    </a:p>
                  </a:txBody>
                  <a:tcPr/>
                </a:tc>
                <a:tc>
                  <a:txBody>
                    <a:bodyPr/>
                    <a:lstStyle/>
                    <a:p>
                      <a:pPr algn="ctr"/>
                      <a:r>
                        <a:rPr lang="en-US" dirty="0"/>
                        <a:t>50</a:t>
                      </a:r>
                    </a:p>
                  </a:txBody>
                  <a:tcPr/>
                </a:tc>
                <a:extLst>
                  <a:ext uri="{0D108BD9-81ED-4DB2-BD59-A6C34878D82A}">
                    <a16:rowId xmlns:a16="http://schemas.microsoft.com/office/drawing/2014/main" val="2166269438"/>
                  </a:ext>
                </a:extLst>
              </a:tr>
              <a:tr h="492581">
                <a:tc>
                  <a:txBody>
                    <a:bodyPr/>
                    <a:lstStyle/>
                    <a:p>
                      <a:pPr algn="ctr"/>
                      <a:r>
                        <a:rPr lang="en-US" dirty="0"/>
                        <a:t>40</a:t>
                      </a:r>
                    </a:p>
                  </a:txBody>
                  <a:tcPr/>
                </a:tc>
                <a:tc>
                  <a:txBody>
                    <a:bodyPr/>
                    <a:lstStyle/>
                    <a:p>
                      <a:pPr algn="ctr"/>
                      <a:r>
                        <a:rPr lang="en-US" dirty="0"/>
                        <a:t>40</a:t>
                      </a:r>
                    </a:p>
                  </a:txBody>
                  <a:tcPr/>
                </a:tc>
                <a:tc>
                  <a:txBody>
                    <a:bodyPr/>
                    <a:lstStyle/>
                    <a:p>
                      <a:pPr algn="ctr"/>
                      <a:r>
                        <a:rPr lang="en-US" dirty="0"/>
                        <a:t>40</a:t>
                      </a:r>
                    </a:p>
                  </a:txBody>
                  <a:tcPr/>
                </a:tc>
                <a:extLst>
                  <a:ext uri="{0D108BD9-81ED-4DB2-BD59-A6C34878D82A}">
                    <a16:rowId xmlns:a16="http://schemas.microsoft.com/office/drawing/2014/main" val="3063383950"/>
                  </a:ext>
                </a:extLst>
              </a:tr>
              <a:tr h="492581">
                <a:tc>
                  <a:txBody>
                    <a:bodyPr/>
                    <a:lstStyle/>
                    <a:p>
                      <a:pPr algn="ctr"/>
                      <a:r>
                        <a:rPr lang="en-US" dirty="0"/>
                        <a:t>100</a:t>
                      </a:r>
                    </a:p>
                  </a:txBody>
                  <a:tcPr/>
                </a:tc>
                <a:tc>
                  <a:txBody>
                    <a:bodyPr/>
                    <a:lstStyle/>
                    <a:p>
                      <a:pPr algn="ctr"/>
                      <a:r>
                        <a:rPr lang="en-US" dirty="0"/>
                        <a:t>100</a:t>
                      </a:r>
                    </a:p>
                  </a:txBody>
                  <a:tcPr/>
                </a:tc>
                <a:tc>
                  <a:txBody>
                    <a:bodyPr/>
                    <a:lstStyle/>
                    <a:p>
                      <a:pPr algn="ctr"/>
                      <a:r>
                        <a:rPr lang="en-US" dirty="0"/>
                        <a:t>100</a:t>
                      </a:r>
                    </a:p>
                  </a:txBody>
                  <a:tcPr/>
                </a:tc>
                <a:extLst>
                  <a:ext uri="{0D108BD9-81ED-4DB2-BD59-A6C34878D82A}">
                    <a16:rowId xmlns:a16="http://schemas.microsoft.com/office/drawing/2014/main" val="2157819547"/>
                  </a:ext>
                </a:extLst>
              </a:tr>
              <a:tr h="576914">
                <a:tc>
                  <a:txBody>
                    <a:bodyPr/>
                    <a:lstStyle/>
                    <a:p>
                      <a:pPr algn="ctr"/>
                      <a:r>
                        <a:rPr lang="en-US" b="1" dirty="0">
                          <a:solidFill>
                            <a:srgbClr val="FF0000"/>
                          </a:solidFill>
                        </a:rPr>
                        <a:t>Null</a:t>
                      </a:r>
                    </a:p>
                  </a:txBody>
                  <a:tcPr/>
                </a:tc>
                <a:tc>
                  <a:txBody>
                    <a:bodyPr/>
                    <a:lstStyle/>
                    <a:p>
                      <a:pPr algn="ctr"/>
                      <a:r>
                        <a:rPr lang="en-US" b="1" dirty="0"/>
                        <a:t>76</a:t>
                      </a:r>
                    </a:p>
                  </a:txBody>
                  <a:tcPr/>
                </a:tc>
                <a:tc>
                  <a:txBody>
                    <a:bodyPr/>
                    <a:lstStyle/>
                    <a:p>
                      <a:pPr algn="ctr"/>
                      <a:r>
                        <a:rPr lang="en-US" b="1" dirty="0"/>
                        <a:t>90</a:t>
                      </a:r>
                    </a:p>
                  </a:txBody>
                  <a:tcPr/>
                </a:tc>
                <a:extLst>
                  <a:ext uri="{0D108BD9-81ED-4DB2-BD59-A6C34878D82A}">
                    <a16:rowId xmlns:a16="http://schemas.microsoft.com/office/drawing/2014/main" val="2795635337"/>
                  </a:ext>
                </a:extLst>
              </a:tr>
              <a:tr h="492581">
                <a:tc>
                  <a:txBody>
                    <a:bodyPr/>
                    <a:lstStyle/>
                    <a:p>
                      <a:pPr algn="ctr"/>
                      <a:r>
                        <a:rPr lang="en-US" b="1" dirty="0">
                          <a:solidFill>
                            <a:srgbClr val="FF0000"/>
                          </a:solidFill>
                        </a:rPr>
                        <a:t>Null</a:t>
                      </a:r>
                    </a:p>
                  </a:txBody>
                  <a:tcPr/>
                </a:tc>
                <a:tc>
                  <a:txBody>
                    <a:bodyPr/>
                    <a:lstStyle/>
                    <a:p>
                      <a:pPr algn="ctr"/>
                      <a:r>
                        <a:rPr lang="en-US" b="1" dirty="0"/>
                        <a:t>76</a:t>
                      </a:r>
                    </a:p>
                  </a:txBody>
                  <a:tcPr/>
                </a:tc>
                <a:tc>
                  <a:txBody>
                    <a:bodyPr/>
                    <a:lstStyle/>
                    <a:p>
                      <a:pPr algn="ctr"/>
                      <a:r>
                        <a:rPr lang="en-US" b="1" dirty="0"/>
                        <a:t>90</a:t>
                      </a:r>
                    </a:p>
                  </a:txBody>
                  <a:tcPr/>
                </a:tc>
                <a:extLst>
                  <a:ext uri="{0D108BD9-81ED-4DB2-BD59-A6C34878D82A}">
                    <a16:rowId xmlns:a16="http://schemas.microsoft.com/office/drawing/2014/main" val="1247750079"/>
                  </a:ext>
                </a:extLst>
              </a:tr>
            </a:tbl>
          </a:graphicData>
        </a:graphic>
      </p:graphicFrame>
    </p:spTree>
    <p:extLst>
      <p:ext uri="{BB962C8B-B14F-4D97-AF65-F5344CB8AC3E}">
        <p14:creationId xmlns:p14="http://schemas.microsoft.com/office/powerpoint/2010/main" val="3060733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B3B8-C30C-D626-B70F-BC5EAEB3CD57}"/>
              </a:ext>
            </a:extLst>
          </p:cNvPr>
          <p:cNvSpPr>
            <a:spLocks noGrp="1"/>
          </p:cNvSpPr>
          <p:nvPr>
            <p:ph type="title"/>
          </p:nvPr>
        </p:nvSpPr>
        <p:spPr>
          <a:xfrm>
            <a:off x="336000" y="649095"/>
            <a:ext cx="11519451" cy="580098"/>
          </a:xfrm>
        </p:spPr>
        <p:txBody>
          <a:bodyPr/>
          <a:lstStyle/>
          <a:p>
            <a:r>
              <a:rPr lang="en-US" dirty="0"/>
              <a:t>Consideraciones</a:t>
            </a:r>
          </a:p>
        </p:txBody>
      </p:sp>
      <p:sp>
        <p:nvSpPr>
          <p:cNvPr id="3" name="Text Placeholder 2">
            <a:extLst>
              <a:ext uri="{FF2B5EF4-FFF2-40B4-BE49-F238E27FC236}">
                <a16:creationId xmlns:a16="http://schemas.microsoft.com/office/drawing/2014/main" id="{7BEA7C09-5248-C942-B6AA-B0F1A1C2512D}"/>
              </a:ext>
            </a:extLst>
          </p:cNvPr>
          <p:cNvSpPr>
            <a:spLocks noGrp="1"/>
          </p:cNvSpPr>
          <p:nvPr>
            <p:ph type="body" sz="quarter" idx="13"/>
          </p:nvPr>
        </p:nvSpPr>
        <p:spPr/>
        <p:txBody>
          <a:bodyPr/>
          <a:lstStyle/>
          <a:p>
            <a:endParaRPr lang="en-US" dirty="0"/>
          </a:p>
        </p:txBody>
      </p:sp>
      <p:sp>
        <p:nvSpPr>
          <p:cNvPr id="4" name="Marcador de contenido 2">
            <a:extLst>
              <a:ext uri="{FF2B5EF4-FFF2-40B4-BE49-F238E27FC236}">
                <a16:creationId xmlns:a16="http://schemas.microsoft.com/office/drawing/2014/main" id="{0E7EE251-0A87-7B4C-9C8B-AED23576FBA5}"/>
              </a:ext>
            </a:extLst>
          </p:cNvPr>
          <p:cNvSpPr txBox="1">
            <a:spLocks/>
          </p:cNvSpPr>
          <p:nvPr/>
        </p:nvSpPr>
        <p:spPr>
          <a:xfrm>
            <a:off x="336000" y="1229193"/>
            <a:ext cx="11519450" cy="4557010"/>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Font typeface="+mj-lt"/>
              <a:buAutoNum type="arabicPeriod"/>
            </a:pPr>
            <a:r>
              <a:rPr lang="es-ES" sz="1800" dirty="0">
                <a:solidFill>
                  <a:schemeClr val="tx1"/>
                </a:solidFill>
                <a:latin typeface="Arial" panose="020B0604020202020204" pitchFamily="34" charset="0"/>
                <a:cs typeface="Arial" panose="020B0604020202020204" pitchFamily="34" charset="0"/>
              </a:rPr>
              <a:t>La imputación se realiza típicamente en el conjunto de entrenamiento debido a varias razones:</a:t>
            </a:r>
          </a:p>
          <a:p>
            <a:pPr marL="0" indent="0" algn="just">
              <a:buNone/>
            </a:pPr>
            <a:r>
              <a:rPr lang="es-ES" sz="1800" dirty="0">
                <a:solidFill>
                  <a:schemeClr val="tx1"/>
                </a:solidFill>
                <a:latin typeface="Arial" panose="020B0604020202020204" pitchFamily="34" charset="0"/>
                <a:cs typeface="Arial" panose="020B0604020202020204" pitchFamily="34" charset="0"/>
              </a:rPr>
              <a:t>     * Preservación de la distribución original.</a:t>
            </a:r>
          </a:p>
          <a:p>
            <a:pPr marL="0" indent="0" algn="just">
              <a:buNone/>
            </a:pPr>
            <a:r>
              <a:rPr lang="es-ES" sz="1800" dirty="0">
                <a:solidFill>
                  <a:schemeClr val="tx1"/>
                </a:solidFill>
                <a:latin typeface="Arial" panose="020B0604020202020204" pitchFamily="34" charset="0"/>
                <a:cs typeface="Arial" panose="020B0604020202020204" pitchFamily="34" charset="0"/>
              </a:rPr>
              <a:t>     * Prevención de Sesgos.</a:t>
            </a:r>
          </a:p>
          <a:p>
            <a:pPr marL="0" indent="0" algn="just">
              <a:buNone/>
            </a:pPr>
            <a:r>
              <a:rPr lang="es-ES" sz="1800" dirty="0">
                <a:solidFill>
                  <a:schemeClr val="tx1"/>
                </a:solidFill>
                <a:latin typeface="Arial" panose="020B0604020202020204" pitchFamily="34" charset="0"/>
                <a:cs typeface="Arial" panose="020B0604020202020204" pitchFamily="34" charset="0"/>
              </a:rPr>
              <a:t>     * Simulación de escenarios de uso real. </a:t>
            </a:r>
          </a:p>
          <a:p>
            <a:pPr marL="0" indent="0" algn="just">
              <a:buNone/>
            </a:pPr>
            <a:r>
              <a:rPr lang="es-ES" sz="1800" dirty="0">
                <a:solidFill>
                  <a:schemeClr val="tx1"/>
                </a:solidFill>
                <a:latin typeface="Arial" panose="020B0604020202020204" pitchFamily="34" charset="0"/>
                <a:cs typeface="Arial" panose="020B0604020202020204" pitchFamily="34" charset="0"/>
              </a:rPr>
              <a:t>     * Efecto en el rendimiento del modelo.</a:t>
            </a:r>
          </a:p>
          <a:p>
            <a:pPr marL="0" indent="0" algn="just">
              <a:buNone/>
            </a:pPr>
            <a:endParaRPr lang="es-ES" sz="1800" dirty="0">
              <a:solidFill>
                <a:schemeClr val="tx1"/>
              </a:solidFill>
              <a:latin typeface="Arial" panose="020B0604020202020204" pitchFamily="34" charset="0"/>
              <a:cs typeface="Arial" panose="020B0604020202020204" pitchFamily="34" charset="0"/>
            </a:endParaRPr>
          </a:p>
          <a:p>
            <a:pPr marL="342900" indent="-342900" algn="just">
              <a:buAutoNum type="arabicPeriod" startAt="2"/>
            </a:pPr>
            <a:r>
              <a:rPr lang="es-ES" sz="1800" dirty="0">
                <a:solidFill>
                  <a:schemeClr val="tx1"/>
                </a:solidFill>
                <a:latin typeface="Arial" panose="020B0604020202020204" pitchFamily="34" charset="0"/>
                <a:cs typeface="Arial" panose="020B0604020202020204" pitchFamily="34" charset="0"/>
              </a:rPr>
              <a:t>En que escenarios reemplazar </a:t>
            </a:r>
          </a:p>
          <a:p>
            <a:pPr marL="0" indent="0" algn="just">
              <a:buNone/>
            </a:pPr>
            <a:r>
              <a:rPr lang="es-ES" sz="1800" dirty="0">
                <a:solidFill>
                  <a:schemeClr val="tx1"/>
                </a:solidFill>
                <a:latin typeface="Arial" panose="020B0604020202020204" pitchFamily="34" charset="0"/>
                <a:cs typeface="Arial" panose="020B0604020202020204" pitchFamily="34" charset="0"/>
              </a:rPr>
              <a:t>     Con la media:</a:t>
            </a:r>
          </a:p>
          <a:p>
            <a:pPr marL="0" indent="0" algn="just">
              <a:buNone/>
            </a:pPr>
            <a:r>
              <a:rPr lang="es-ES" sz="1800" dirty="0">
                <a:solidFill>
                  <a:schemeClr val="tx1"/>
                </a:solidFill>
                <a:latin typeface="Arial" panose="020B0604020202020204" pitchFamily="34" charset="0"/>
                <a:cs typeface="Arial" panose="020B0604020202020204" pitchFamily="34" charset="0"/>
              </a:rPr>
              <a:t>        * Datos Simétricos</a:t>
            </a:r>
          </a:p>
          <a:p>
            <a:pPr marL="0" indent="0" algn="just">
              <a:buNone/>
            </a:pPr>
            <a:r>
              <a:rPr lang="es-ES" sz="1800" dirty="0">
                <a:solidFill>
                  <a:schemeClr val="tx1"/>
                </a:solidFill>
                <a:latin typeface="Arial" panose="020B0604020202020204" pitchFamily="34" charset="0"/>
                <a:cs typeface="Arial" panose="020B0604020202020204" pitchFamily="34" charset="0"/>
              </a:rPr>
              <a:t>     Con la mediana:</a:t>
            </a:r>
          </a:p>
          <a:p>
            <a:pPr marL="0" indent="0" algn="just">
              <a:buNone/>
            </a:pPr>
            <a:r>
              <a:rPr lang="es-ES" sz="1800" dirty="0">
                <a:solidFill>
                  <a:schemeClr val="tx1"/>
                </a:solidFill>
                <a:latin typeface="Arial" panose="020B0604020202020204" pitchFamily="34" charset="0"/>
                <a:cs typeface="Arial" panose="020B0604020202020204" pitchFamily="34" charset="0"/>
              </a:rPr>
              <a:t>        * Datos Sesgados</a:t>
            </a:r>
          </a:p>
          <a:p>
            <a:pPr marL="0" indent="0" algn="just">
              <a:buNone/>
            </a:pPr>
            <a:r>
              <a:rPr lang="es-ES" sz="1800" dirty="0">
                <a:solidFill>
                  <a:schemeClr val="tx1"/>
                </a:solidFill>
                <a:latin typeface="Arial" panose="020B0604020202020204" pitchFamily="34" charset="0"/>
                <a:cs typeface="Arial" panose="020B0604020202020204" pitchFamily="34" charset="0"/>
              </a:rPr>
              <a:t>        * Variables ordinales</a:t>
            </a:r>
          </a:p>
          <a:p>
            <a:pPr marL="0" indent="0" algn="just">
              <a:buNone/>
            </a:pPr>
            <a:r>
              <a:rPr lang="es-ES" sz="1800" dirty="0">
                <a:solidFill>
                  <a:schemeClr val="tx1"/>
                </a:solidFill>
                <a:latin typeface="Arial" panose="020B0604020202020204" pitchFamily="34" charset="0"/>
                <a:cs typeface="Arial" panose="020B0604020202020204" pitchFamily="34" charset="0"/>
              </a:rPr>
              <a:t>        * Datos con valores extremos</a:t>
            </a:r>
          </a:p>
          <a:p>
            <a:pPr marL="0" indent="0" algn="just">
              <a:buNone/>
            </a:pPr>
            <a:endParaRPr lang="es-E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0445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5291" y="3902"/>
                        <a:ext cx="2116" cy="2116"/>
                      </a:xfrm>
                      <a:prstGeom prst="rect">
                        <a:avLst/>
                      </a:prstGeom>
                    </p:spPr>
                  </p:pic>
                </p:oleObj>
              </mc:Fallback>
            </mc:AlternateContent>
          </a:graphicData>
        </a:graphic>
      </p:graphicFrame>
      <p:sp>
        <p:nvSpPr>
          <p:cNvPr id="2" name="Rectángulo 1" hidden="1"/>
          <p:cNvSpPr/>
          <p:nvPr>
            <p:custDataLst>
              <p:tags r:id="rId2"/>
            </p:custDataLst>
          </p:nvPr>
        </p:nvSpPr>
        <p:spPr>
          <a:xfrm>
            <a:off x="3175" y="1786"/>
            <a:ext cx="211556" cy="21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3198" dirty="0">
              <a:latin typeface="Georgia" panose="02040502050405020303" pitchFamily="18" charset="0"/>
              <a:ea typeface="+mj-ea"/>
              <a:cs typeface="+mj-cs"/>
              <a:sym typeface="Playfair Display" panose="00000500000000000000" pitchFamily="2" charset="0"/>
            </a:endParaRPr>
          </a:p>
        </p:txBody>
      </p:sp>
      <p:sp>
        <p:nvSpPr>
          <p:cNvPr id="9" name="Título 8">
            <a:extLst>
              <a:ext uri="{FF2B5EF4-FFF2-40B4-BE49-F238E27FC236}">
                <a16:creationId xmlns:a16="http://schemas.microsoft.com/office/drawing/2014/main" id="{92C4D6DD-881B-984A-9C92-27BA5BC27568}"/>
              </a:ext>
            </a:extLst>
          </p:cNvPr>
          <p:cNvSpPr>
            <a:spLocks noGrp="1"/>
          </p:cNvSpPr>
          <p:nvPr>
            <p:ph type="title"/>
          </p:nvPr>
        </p:nvSpPr>
        <p:spPr>
          <a:xfrm>
            <a:off x="335999" y="303992"/>
            <a:ext cx="11519451" cy="462932"/>
          </a:xfrm>
        </p:spPr>
        <p:txBody>
          <a:bodyPr/>
          <a:lstStyle/>
          <a:p>
            <a:r>
              <a:rPr lang="es-ES" dirty="0"/>
              <a:t>Imputación Valor Arbitrario</a:t>
            </a:r>
            <a:endParaRPr lang="en-US" dirty="0"/>
          </a:p>
        </p:txBody>
      </p:sp>
      <p:sp>
        <p:nvSpPr>
          <p:cNvPr id="5" name="Marcador de contenido 2">
            <a:extLst>
              <a:ext uri="{FF2B5EF4-FFF2-40B4-BE49-F238E27FC236}">
                <a16:creationId xmlns:a16="http://schemas.microsoft.com/office/drawing/2014/main" id="{8FFCB682-A2FC-CA4B-AF1F-9B44DC3872A4}"/>
              </a:ext>
            </a:extLst>
          </p:cNvPr>
          <p:cNvSpPr txBox="1">
            <a:spLocks/>
          </p:cNvSpPr>
          <p:nvPr/>
        </p:nvSpPr>
        <p:spPr>
          <a:xfrm>
            <a:off x="336000" y="843637"/>
            <a:ext cx="4236000" cy="3059903"/>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Consiste en reemplazar los valores faltantes (Null) con un valor arbitrario.</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 Los típicos valores arbitrarios que suelen usarse son 0, 999, -999 o -1</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En variables categóricas se suele sustituir por la categoría “Missing” o algo similar.</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El valor imputado se hace con un valor que es diferente a la mayoría de los valores de la distribución.</a:t>
            </a:r>
          </a:p>
        </p:txBody>
      </p:sp>
      <p:graphicFrame>
        <p:nvGraphicFramePr>
          <p:cNvPr id="25" name="Table 24">
            <a:extLst>
              <a:ext uri="{FF2B5EF4-FFF2-40B4-BE49-F238E27FC236}">
                <a16:creationId xmlns:a16="http://schemas.microsoft.com/office/drawing/2014/main" id="{57F63807-B1A1-4D6C-3A00-FFB953DF0B67}"/>
              </a:ext>
            </a:extLst>
          </p:cNvPr>
          <p:cNvGraphicFramePr>
            <a:graphicFrameLocks noGrp="1"/>
          </p:cNvGraphicFramePr>
          <p:nvPr>
            <p:extLst>
              <p:ext uri="{D42A27DB-BD31-4B8C-83A1-F6EECF244321}">
                <p14:modId xmlns:p14="http://schemas.microsoft.com/office/powerpoint/2010/main" val="3616874023"/>
              </p:ext>
            </p:extLst>
          </p:nvPr>
        </p:nvGraphicFramePr>
        <p:xfrm>
          <a:off x="6095725" y="766924"/>
          <a:ext cx="4644068" cy="4648040"/>
        </p:xfrm>
        <a:graphic>
          <a:graphicData uri="http://schemas.openxmlformats.org/drawingml/2006/table">
            <a:tbl>
              <a:tblPr firstRow="1" bandRow="1">
                <a:tableStyleId>{5C22544A-7EE6-4342-B048-85BDC9FD1C3A}</a:tableStyleId>
              </a:tblPr>
              <a:tblGrid>
                <a:gridCol w="2322034">
                  <a:extLst>
                    <a:ext uri="{9D8B030D-6E8A-4147-A177-3AD203B41FA5}">
                      <a16:colId xmlns:a16="http://schemas.microsoft.com/office/drawing/2014/main" val="1412458819"/>
                    </a:ext>
                  </a:extLst>
                </a:gridCol>
                <a:gridCol w="2322034">
                  <a:extLst>
                    <a:ext uri="{9D8B030D-6E8A-4147-A177-3AD203B41FA5}">
                      <a16:colId xmlns:a16="http://schemas.microsoft.com/office/drawing/2014/main" val="680739016"/>
                    </a:ext>
                  </a:extLst>
                </a:gridCol>
              </a:tblGrid>
              <a:tr h="581005">
                <a:tc>
                  <a:txBody>
                    <a:bodyPr/>
                    <a:lstStyle/>
                    <a:p>
                      <a:pPr algn="ctr"/>
                      <a:r>
                        <a:rPr lang="en-US" dirty="0">
                          <a:solidFill>
                            <a:schemeClr val="tx1"/>
                          </a:solidFill>
                        </a:rPr>
                        <a:t>Price</a:t>
                      </a:r>
                    </a:p>
                  </a:txBody>
                  <a:tcPr>
                    <a:solidFill>
                      <a:schemeClr val="tx1">
                        <a:lumMod val="10000"/>
                        <a:lumOff val="90000"/>
                      </a:schemeClr>
                    </a:solidFill>
                  </a:tcPr>
                </a:tc>
                <a:tc>
                  <a:txBody>
                    <a:bodyPr/>
                    <a:lstStyle/>
                    <a:p>
                      <a:pPr algn="ctr"/>
                      <a:r>
                        <a:rPr lang="en-US" dirty="0">
                          <a:solidFill>
                            <a:schemeClr val="tx1"/>
                          </a:solidFill>
                        </a:rPr>
                        <a:t>Price (Valor Arbitrario)</a:t>
                      </a:r>
                    </a:p>
                  </a:txBody>
                  <a:tcPr>
                    <a:solidFill>
                      <a:schemeClr val="tx1">
                        <a:lumMod val="10000"/>
                        <a:lumOff val="90000"/>
                      </a:schemeClr>
                    </a:solidFill>
                  </a:tcPr>
                </a:tc>
                <a:extLst>
                  <a:ext uri="{0D108BD9-81ED-4DB2-BD59-A6C34878D82A}">
                    <a16:rowId xmlns:a16="http://schemas.microsoft.com/office/drawing/2014/main" val="3953084333"/>
                  </a:ext>
                </a:extLst>
              </a:tr>
              <a:tr h="581005">
                <a:tc>
                  <a:txBody>
                    <a:bodyPr/>
                    <a:lstStyle/>
                    <a:p>
                      <a:pPr algn="ctr"/>
                      <a:r>
                        <a:rPr lang="en-US" dirty="0"/>
                        <a:t>100</a:t>
                      </a:r>
                    </a:p>
                  </a:txBody>
                  <a:tcPr/>
                </a:tc>
                <a:tc>
                  <a:txBody>
                    <a:bodyPr/>
                    <a:lstStyle/>
                    <a:p>
                      <a:pPr algn="ctr"/>
                      <a:r>
                        <a:rPr lang="en-US" dirty="0"/>
                        <a:t>100</a:t>
                      </a:r>
                    </a:p>
                  </a:txBody>
                  <a:tcPr/>
                </a:tc>
                <a:extLst>
                  <a:ext uri="{0D108BD9-81ED-4DB2-BD59-A6C34878D82A}">
                    <a16:rowId xmlns:a16="http://schemas.microsoft.com/office/drawing/2014/main" val="3494972091"/>
                  </a:ext>
                </a:extLst>
              </a:tr>
              <a:tr h="581005">
                <a:tc>
                  <a:txBody>
                    <a:bodyPr/>
                    <a:lstStyle/>
                    <a:p>
                      <a:pPr algn="ctr"/>
                      <a:r>
                        <a:rPr lang="en-US" dirty="0"/>
                        <a:t>90</a:t>
                      </a:r>
                    </a:p>
                  </a:txBody>
                  <a:tcPr/>
                </a:tc>
                <a:tc>
                  <a:txBody>
                    <a:bodyPr/>
                    <a:lstStyle/>
                    <a:p>
                      <a:pPr algn="ctr"/>
                      <a:r>
                        <a:rPr lang="en-US" dirty="0"/>
                        <a:t>90</a:t>
                      </a:r>
                    </a:p>
                  </a:txBody>
                  <a:tcPr/>
                </a:tc>
                <a:extLst>
                  <a:ext uri="{0D108BD9-81ED-4DB2-BD59-A6C34878D82A}">
                    <a16:rowId xmlns:a16="http://schemas.microsoft.com/office/drawing/2014/main" val="684414820"/>
                  </a:ext>
                </a:extLst>
              </a:tr>
              <a:tr h="581005">
                <a:tc>
                  <a:txBody>
                    <a:bodyPr/>
                    <a:lstStyle/>
                    <a:p>
                      <a:pPr algn="ctr"/>
                      <a:r>
                        <a:rPr lang="en-US" dirty="0"/>
                        <a:t>50</a:t>
                      </a:r>
                    </a:p>
                  </a:txBody>
                  <a:tcPr/>
                </a:tc>
                <a:tc>
                  <a:txBody>
                    <a:bodyPr/>
                    <a:lstStyle/>
                    <a:p>
                      <a:pPr algn="ctr"/>
                      <a:r>
                        <a:rPr lang="en-US" dirty="0"/>
                        <a:t>50</a:t>
                      </a:r>
                    </a:p>
                  </a:txBody>
                  <a:tcPr/>
                </a:tc>
                <a:extLst>
                  <a:ext uri="{0D108BD9-81ED-4DB2-BD59-A6C34878D82A}">
                    <a16:rowId xmlns:a16="http://schemas.microsoft.com/office/drawing/2014/main" val="3813284200"/>
                  </a:ext>
                </a:extLst>
              </a:tr>
              <a:tr h="581005">
                <a:tc>
                  <a:txBody>
                    <a:bodyPr/>
                    <a:lstStyle/>
                    <a:p>
                      <a:pPr algn="ctr"/>
                      <a:r>
                        <a:rPr lang="en-US" dirty="0"/>
                        <a:t>40</a:t>
                      </a:r>
                    </a:p>
                  </a:txBody>
                  <a:tcPr/>
                </a:tc>
                <a:tc>
                  <a:txBody>
                    <a:bodyPr/>
                    <a:lstStyle/>
                    <a:p>
                      <a:pPr algn="ctr"/>
                      <a:r>
                        <a:rPr lang="en-US" dirty="0"/>
                        <a:t>40</a:t>
                      </a:r>
                    </a:p>
                  </a:txBody>
                  <a:tcPr/>
                </a:tc>
                <a:extLst>
                  <a:ext uri="{0D108BD9-81ED-4DB2-BD59-A6C34878D82A}">
                    <a16:rowId xmlns:a16="http://schemas.microsoft.com/office/drawing/2014/main" val="3308992569"/>
                  </a:ext>
                </a:extLst>
              </a:tr>
              <a:tr h="581005">
                <a:tc>
                  <a:txBody>
                    <a:bodyPr/>
                    <a:lstStyle/>
                    <a:p>
                      <a:pPr algn="ctr"/>
                      <a:r>
                        <a:rPr lang="en-US" dirty="0"/>
                        <a:t>20</a:t>
                      </a:r>
                    </a:p>
                  </a:txBody>
                  <a:tcPr/>
                </a:tc>
                <a:tc>
                  <a:txBody>
                    <a:bodyPr/>
                    <a:lstStyle/>
                    <a:p>
                      <a:pPr algn="ctr"/>
                      <a:r>
                        <a:rPr lang="en-US" dirty="0"/>
                        <a:t>20</a:t>
                      </a:r>
                    </a:p>
                  </a:txBody>
                  <a:tcPr/>
                </a:tc>
                <a:extLst>
                  <a:ext uri="{0D108BD9-81ED-4DB2-BD59-A6C34878D82A}">
                    <a16:rowId xmlns:a16="http://schemas.microsoft.com/office/drawing/2014/main" val="3812055845"/>
                  </a:ext>
                </a:extLst>
              </a:tr>
              <a:tr h="581005">
                <a:tc>
                  <a:txBody>
                    <a:bodyPr/>
                    <a:lstStyle/>
                    <a:p>
                      <a:pPr algn="ctr"/>
                      <a:r>
                        <a:rPr lang="en-US" b="1" dirty="0">
                          <a:solidFill>
                            <a:srgbClr val="FF0000"/>
                          </a:solidFill>
                        </a:rPr>
                        <a:t>Null</a:t>
                      </a:r>
                    </a:p>
                  </a:txBody>
                  <a:tcPr/>
                </a:tc>
                <a:tc>
                  <a:txBody>
                    <a:bodyPr/>
                    <a:lstStyle/>
                    <a:p>
                      <a:pPr algn="ctr"/>
                      <a:r>
                        <a:rPr lang="en-US" b="1" dirty="0"/>
                        <a:t>999</a:t>
                      </a:r>
                    </a:p>
                  </a:txBody>
                  <a:tcPr/>
                </a:tc>
                <a:extLst>
                  <a:ext uri="{0D108BD9-81ED-4DB2-BD59-A6C34878D82A}">
                    <a16:rowId xmlns:a16="http://schemas.microsoft.com/office/drawing/2014/main" val="2579691237"/>
                  </a:ext>
                </a:extLst>
              </a:tr>
              <a:tr h="581005">
                <a:tc>
                  <a:txBody>
                    <a:bodyPr/>
                    <a:lstStyle/>
                    <a:p>
                      <a:pPr algn="ctr"/>
                      <a:r>
                        <a:rPr lang="en-US" b="1" dirty="0">
                          <a:solidFill>
                            <a:srgbClr val="FF0000"/>
                          </a:solidFill>
                        </a:rPr>
                        <a:t>Null</a:t>
                      </a:r>
                    </a:p>
                  </a:txBody>
                  <a:tcPr/>
                </a:tc>
                <a:tc>
                  <a:txBody>
                    <a:bodyPr/>
                    <a:lstStyle/>
                    <a:p>
                      <a:pPr algn="ctr"/>
                      <a:r>
                        <a:rPr lang="en-US" b="1" dirty="0"/>
                        <a:t>999</a:t>
                      </a:r>
                    </a:p>
                  </a:txBody>
                  <a:tcPr/>
                </a:tc>
                <a:extLst>
                  <a:ext uri="{0D108BD9-81ED-4DB2-BD59-A6C34878D82A}">
                    <a16:rowId xmlns:a16="http://schemas.microsoft.com/office/drawing/2014/main" val="2529836518"/>
                  </a:ext>
                </a:extLst>
              </a:tr>
            </a:tbl>
          </a:graphicData>
        </a:graphic>
      </p:graphicFrame>
    </p:spTree>
    <p:extLst>
      <p:ext uri="{BB962C8B-B14F-4D97-AF65-F5344CB8AC3E}">
        <p14:creationId xmlns:p14="http://schemas.microsoft.com/office/powerpoint/2010/main" val="112035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6945-30AC-505A-7F05-E13B3D89EC40}"/>
              </a:ext>
            </a:extLst>
          </p:cNvPr>
          <p:cNvSpPr>
            <a:spLocks noGrp="1"/>
          </p:cNvSpPr>
          <p:nvPr>
            <p:ph type="title"/>
          </p:nvPr>
        </p:nvSpPr>
        <p:spPr/>
        <p:txBody>
          <a:bodyPr/>
          <a:lstStyle/>
          <a:p>
            <a:r>
              <a:rPr lang="en-US" dirty="0"/>
              <a:t>Consideraciones</a:t>
            </a:r>
          </a:p>
        </p:txBody>
      </p:sp>
      <p:sp>
        <p:nvSpPr>
          <p:cNvPr id="3" name="Text Placeholder 2">
            <a:extLst>
              <a:ext uri="{FF2B5EF4-FFF2-40B4-BE49-F238E27FC236}">
                <a16:creationId xmlns:a16="http://schemas.microsoft.com/office/drawing/2014/main" id="{E6EDFCC2-9006-DFFC-139C-5DDFEC0C421B}"/>
              </a:ext>
            </a:extLst>
          </p:cNvPr>
          <p:cNvSpPr>
            <a:spLocks noGrp="1"/>
          </p:cNvSpPr>
          <p:nvPr>
            <p:ph type="body" sz="quarter" idx="13"/>
          </p:nvPr>
        </p:nvSpPr>
        <p:spPr/>
        <p:txBody>
          <a:bodyPr/>
          <a:lstStyle/>
          <a:p>
            <a:endParaRPr lang="en-US" dirty="0"/>
          </a:p>
        </p:txBody>
      </p:sp>
      <p:sp>
        <p:nvSpPr>
          <p:cNvPr id="4" name="Marcador de contenido 2">
            <a:extLst>
              <a:ext uri="{FF2B5EF4-FFF2-40B4-BE49-F238E27FC236}">
                <a16:creationId xmlns:a16="http://schemas.microsoft.com/office/drawing/2014/main" id="{4B417633-2D55-7986-9187-066609168BA4}"/>
              </a:ext>
            </a:extLst>
          </p:cNvPr>
          <p:cNvSpPr txBox="1">
            <a:spLocks/>
          </p:cNvSpPr>
          <p:nvPr/>
        </p:nvSpPr>
        <p:spPr>
          <a:xfrm>
            <a:off x="336000" y="1229193"/>
            <a:ext cx="11519450" cy="3672591"/>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0" indent="0" algn="just">
              <a:buNone/>
            </a:pPr>
            <a:r>
              <a:rPr lang="es-ES" sz="1800" dirty="0">
                <a:solidFill>
                  <a:schemeClr val="tx1"/>
                </a:solidFill>
                <a:latin typeface="Arial" panose="020B0604020202020204" pitchFamily="34" charset="0"/>
                <a:cs typeface="Arial" panose="020B0604020202020204" pitchFamily="34" charset="0"/>
              </a:rPr>
              <a:t>1 La elección de que valor arbitrario utilizar para imputar datos faltantes dependerá de algunos factores:</a:t>
            </a:r>
          </a:p>
          <a:p>
            <a:pPr marL="0" indent="0" algn="just">
              <a:buNone/>
            </a:pPr>
            <a:r>
              <a:rPr lang="es-ES" sz="1800" dirty="0">
                <a:solidFill>
                  <a:schemeClr val="tx1"/>
                </a:solidFill>
                <a:latin typeface="Arial" panose="020B0604020202020204" pitchFamily="34" charset="0"/>
                <a:cs typeface="Arial" panose="020B0604020202020204" pitchFamily="34" charset="0"/>
              </a:rPr>
              <a:t>     * Contexto del problema</a:t>
            </a:r>
          </a:p>
          <a:p>
            <a:pPr marL="0" indent="0" algn="just">
              <a:buNone/>
            </a:pPr>
            <a:r>
              <a:rPr lang="es-ES" sz="1800" dirty="0">
                <a:solidFill>
                  <a:schemeClr val="tx1"/>
                </a:solidFill>
                <a:latin typeface="Arial" panose="020B0604020202020204" pitchFamily="34" charset="0"/>
                <a:cs typeface="Arial" panose="020B0604020202020204" pitchFamily="34" charset="0"/>
              </a:rPr>
              <a:t>     * Tipo de variable</a:t>
            </a:r>
          </a:p>
          <a:p>
            <a:pPr marL="0" indent="0" algn="just">
              <a:buNone/>
            </a:pPr>
            <a:r>
              <a:rPr lang="es-ES" sz="1800" dirty="0">
                <a:solidFill>
                  <a:schemeClr val="tx1"/>
                </a:solidFill>
                <a:latin typeface="Arial" panose="020B0604020202020204" pitchFamily="34" charset="0"/>
                <a:cs typeface="Arial" panose="020B0604020202020204" pitchFamily="34" charset="0"/>
              </a:rPr>
              <a:t>     * Preservación de la información</a:t>
            </a:r>
          </a:p>
          <a:p>
            <a:pPr marL="0" indent="0" algn="just">
              <a:buNone/>
            </a:pPr>
            <a:r>
              <a:rPr lang="es-ES" sz="1800" dirty="0">
                <a:solidFill>
                  <a:schemeClr val="tx1"/>
                </a:solidFill>
                <a:latin typeface="Arial" panose="020B0604020202020204" pitchFamily="34" charset="0"/>
                <a:cs typeface="Arial" panose="020B0604020202020204" pitchFamily="34" charset="0"/>
              </a:rPr>
              <a:t>     * Impacto en el modelo</a:t>
            </a:r>
          </a:p>
          <a:p>
            <a:pPr marL="0" indent="0" algn="just">
              <a:buNone/>
            </a:pPr>
            <a:r>
              <a:rPr lang="es-ES" sz="1800" dirty="0">
                <a:solidFill>
                  <a:schemeClr val="tx1"/>
                </a:solidFill>
                <a:latin typeface="Arial" panose="020B0604020202020204" pitchFamily="34" charset="0"/>
                <a:cs typeface="Arial" panose="020B0604020202020204" pitchFamily="34" charset="0"/>
              </a:rPr>
              <a:t>2 Casos en los que es apropiado imputar con valores arbitrarios.</a:t>
            </a:r>
          </a:p>
          <a:p>
            <a:pPr marL="0" indent="0" algn="just">
              <a:buNone/>
            </a:pPr>
            <a:r>
              <a:rPr lang="es-ES" sz="1800" dirty="0">
                <a:solidFill>
                  <a:schemeClr val="tx1"/>
                </a:solidFill>
                <a:latin typeface="Arial" panose="020B0604020202020204" pitchFamily="34" charset="0"/>
                <a:cs typeface="Arial" panose="020B0604020202020204" pitchFamily="34" charset="0"/>
              </a:rPr>
              <a:t>     * Cuando los valores faltantes son arbitrarios y no pueden ser inferidos de manera significativa. </a:t>
            </a:r>
          </a:p>
          <a:p>
            <a:pPr marL="0" indent="0" algn="just">
              <a:buNone/>
            </a:pPr>
            <a:r>
              <a:rPr lang="es-ES" sz="1800" dirty="0">
                <a:solidFill>
                  <a:schemeClr val="tx1"/>
                </a:solidFill>
                <a:latin typeface="Arial" panose="020B0604020202020204" pitchFamily="34" charset="0"/>
                <a:cs typeface="Arial" panose="020B0604020202020204" pitchFamily="34" charset="0"/>
              </a:rPr>
              <a:t>     * Cuando el volumen de datos faltantes es bajo y la imputación con valores arbitrarios no afecta</a:t>
            </a:r>
          </a:p>
          <a:p>
            <a:pPr marL="0" indent="0" algn="just">
              <a:buNone/>
            </a:pPr>
            <a:r>
              <a:rPr lang="es-ES" sz="1800" dirty="0">
                <a:solidFill>
                  <a:schemeClr val="tx1"/>
                </a:solidFill>
                <a:latin typeface="Arial" panose="020B0604020202020204" pitchFamily="34" charset="0"/>
                <a:cs typeface="Arial" panose="020B0604020202020204" pitchFamily="34" charset="0"/>
              </a:rPr>
              <a:t>        significativamente el análisis.</a:t>
            </a:r>
          </a:p>
          <a:p>
            <a:pPr marL="0" indent="0" algn="just">
              <a:buNone/>
            </a:pPr>
            <a:r>
              <a:rPr lang="es-ES" sz="1800" dirty="0">
                <a:solidFill>
                  <a:schemeClr val="tx1"/>
                </a:solidFill>
                <a:latin typeface="Arial" panose="020B0604020202020204" pitchFamily="34" charset="0"/>
                <a:cs typeface="Arial" panose="020B0604020202020204" pitchFamily="34" charset="0"/>
              </a:rPr>
              <a:t>     * Cuando el valor arbitrario elegido no introduce sesgos en los datos o no distorsiona la distribución original.</a:t>
            </a:r>
          </a:p>
        </p:txBody>
      </p:sp>
    </p:spTree>
    <p:extLst>
      <p:ext uri="{BB962C8B-B14F-4D97-AF65-F5344CB8AC3E}">
        <p14:creationId xmlns:p14="http://schemas.microsoft.com/office/powerpoint/2010/main" val="2785553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5291" y="3902"/>
                        <a:ext cx="2116" cy="2116"/>
                      </a:xfrm>
                      <a:prstGeom prst="rect">
                        <a:avLst/>
                      </a:prstGeom>
                    </p:spPr>
                  </p:pic>
                </p:oleObj>
              </mc:Fallback>
            </mc:AlternateContent>
          </a:graphicData>
        </a:graphic>
      </p:graphicFrame>
      <p:sp>
        <p:nvSpPr>
          <p:cNvPr id="2" name="Rectángulo 1" hidden="1"/>
          <p:cNvSpPr/>
          <p:nvPr>
            <p:custDataLst>
              <p:tags r:id="rId2"/>
            </p:custDataLst>
          </p:nvPr>
        </p:nvSpPr>
        <p:spPr>
          <a:xfrm>
            <a:off x="3175" y="1786"/>
            <a:ext cx="211556" cy="21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3198" dirty="0">
              <a:latin typeface="Georgia" panose="02040502050405020303" pitchFamily="18" charset="0"/>
              <a:ea typeface="+mj-ea"/>
              <a:cs typeface="+mj-cs"/>
              <a:sym typeface="Playfair Display" panose="00000500000000000000" pitchFamily="2" charset="0"/>
            </a:endParaRPr>
          </a:p>
        </p:txBody>
      </p:sp>
      <p:sp>
        <p:nvSpPr>
          <p:cNvPr id="9" name="Título 8">
            <a:extLst>
              <a:ext uri="{FF2B5EF4-FFF2-40B4-BE49-F238E27FC236}">
                <a16:creationId xmlns:a16="http://schemas.microsoft.com/office/drawing/2014/main" id="{92C4D6DD-881B-984A-9C92-27BA5BC27568}"/>
              </a:ext>
            </a:extLst>
          </p:cNvPr>
          <p:cNvSpPr>
            <a:spLocks noGrp="1"/>
          </p:cNvSpPr>
          <p:nvPr>
            <p:ph type="title"/>
          </p:nvPr>
        </p:nvSpPr>
        <p:spPr>
          <a:xfrm>
            <a:off x="335999" y="303992"/>
            <a:ext cx="11519451" cy="462932"/>
          </a:xfrm>
        </p:spPr>
        <p:txBody>
          <a:bodyPr/>
          <a:lstStyle/>
          <a:p>
            <a:r>
              <a:rPr lang="es-ES" dirty="0"/>
              <a:t>Imputación Categoría Frecuente</a:t>
            </a:r>
            <a:endParaRPr lang="en-US" dirty="0"/>
          </a:p>
        </p:txBody>
      </p:sp>
      <p:sp>
        <p:nvSpPr>
          <p:cNvPr id="5" name="Marcador de contenido 2">
            <a:extLst>
              <a:ext uri="{FF2B5EF4-FFF2-40B4-BE49-F238E27FC236}">
                <a16:creationId xmlns:a16="http://schemas.microsoft.com/office/drawing/2014/main" id="{8FFCB682-A2FC-CA4B-AF1F-9B44DC3872A4}"/>
              </a:ext>
            </a:extLst>
          </p:cNvPr>
          <p:cNvSpPr txBox="1">
            <a:spLocks/>
          </p:cNvSpPr>
          <p:nvPr/>
        </p:nvSpPr>
        <p:spPr>
          <a:xfrm>
            <a:off x="336000" y="843637"/>
            <a:ext cx="4236000" cy="3059903"/>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Consiste en reemplazar los valores faltantes (Null) con la categoría de mayor frecuencia (Imputación de la moda) </a:t>
            </a:r>
          </a:p>
          <a:p>
            <a:pPr marL="342900" indent="-342900" algn="just">
              <a:buFont typeface="Arial" panose="020B0604020202020204" pitchFamily="34" charset="0"/>
              <a:buAutoNum type="arabicPeriod"/>
            </a:pPr>
            <a:r>
              <a:rPr lang="es-ES" sz="1800" dirty="0">
                <a:solidFill>
                  <a:schemeClr val="tx1"/>
                </a:solidFill>
                <a:latin typeface="Arial" panose="020B0604020202020204" pitchFamily="34" charset="0"/>
                <a:cs typeface="Arial" panose="020B0604020202020204" pitchFamily="34" charset="0"/>
              </a:rPr>
              <a:t> La moda es un “parámetro que se ajusta” en el conjunto de entrenamiento, tal como los coeficientes de un LRM o los splits de un TDM</a:t>
            </a:r>
          </a:p>
          <a:p>
            <a:pPr marL="342900" indent="-342900" algn="just">
              <a:buFont typeface="Arial" panose="020B0604020202020204" pitchFamily="34" charset="0"/>
              <a:buAutoNum type="arabicPeriod"/>
            </a:pPr>
            <a:r>
              <a:rPr lang="es-ES" sz="1800" dirty="0">
                <a:solidFill>
                  <a:schemeClr val="tx1"/>
                </a:solidFill>
                <a:latin typeface="Arial" panose="020B0604020202020204" pitchFamily="34" charset="0"/>
                <a:cs typeface="Arial" panose="020B0604020202020204" pitchFamily="34" charset="0"/>
              </a:rPr>
              <a:t>Correcta Implementación:</a:t>
            </a:r>
          </a:p>
          <a:p>
            <a:pPr marL="342900" indent="-342900" algn="just">
              <a:buAutoNum type="arabicPeriod"/>
            </a:pPr>
            <a:endParaRPr lang="es-ES" sz="1800" dirty="0">
              <a:solidFill>
                <a:schemeClr val="tx1"/>
              </a:solidFill>
              <a:latin typeface="Arial" panose="020B0604020202020204" pitchFamily="34" charset="0"/>
              <a:cs typeface="Arial" panose="020B0604020202020204" pitchFamily="34" charset="0"/>
            </a:endParaRPr>
          </a:p>
        </p:txBody>
      </p:sp>
      <p:graphicFrame>
        <p:nvGraphicFramePr>
          <p:cNvPr id="25" name="Table 24">
            <a:extLst>
              <a:ext uri="{FF2B5EF4-FFF2-40B4-BE49-F238E27FC236}">
                <a16:creationId xmlns:a16="http://schemas.microsoft.com/office/drawing/2014/main" id="{57F63807-B1A1-4D6C-3A00-FFB953DF0B67}"/>
              </a:ext>
            </a:extLst>
          </p:cNvPr>
          <p:cNvGraphicFramePr>
            <a:graphicFrameLocks noGrp="1"/>
          </p:cNvGraphicFramePr>
          <p:nvPr>
            <p:extLst>
              <p:ext uri="{D42A27DB-BD31-4B8C-83A1-F6EECF244321}">
                <p14:modId xmlns:p14="http://schemas.microsoft.com/office/powerpoint/2010/main" val="111768483"/>
              </p:ext>
            </p:extLst>
          </p:nvPr>
        </p:nvGraphicFramePr>
        <p:xfrm>
          <a:off x="6095725" y="766924"/>
          <a:ext cx="4937036" cy="4648040"/>
        </p:xfrm>
        <a:graphic>
          <a:graphicData uri="http://schemas.openxmlformats.org/drawingml/2006/table">
            <a:tbl>
              <a:tblPr firstRow="1" bandRow="1">
                <a:tableStyleId>{5C22544A-7EE6-4342-B048-85BDC9FD1C3A}</a:tableStyleId>
              </a:tblPr>
              <a:tblGrid>
                <a:gridCol w="2468518">
                  <a:extLst>
                    <a:ext uri="{9D8B030D-6E8A-4147-A177-3AD203B41FA5}">
                      <a16:colId xmlns:a16="http://schemas.microsoft.com/office/drawing/2014/main" val="1412458819"/>
                    </a:ext>
                  </a:extLst>
                </a:gridCol>
                <a:gridCol w="2468518">
                  <a:extLst>
                    <a:ext uri="{9D8B030D-6E8A-4147-A177-3AD203B41FA5}">
                      <a16:colId xmlns:a16="http://schemas.microsoft.com/office/drawing/2014/main" val="680739016"/>
                    </a:ext>
                  </a:extLst>
                </a:gridCol>
              </a:tblGrid>
              <a:tr h="581005">
                <a:tc>
                  <a:txBody>
                    <a:bodyPr/>
                    <a:lstStyle/>
                    <a:p>
                      <a:pPr algn="ctr"/>
                      <a:r>
                        <a:rPr lang="en-US" dirty="0">
                          <a:solidFill>
                            <a:schemeClr val="tx1"/>
                          </a:solidFill>
                        </a:rPr>
                        <a:t>Car</a:t>
                      </a:r>
                    </a:p>
                  </a:txBody>
                  <a:tcPr>
                    <a:solidFill>
                      <a:schemeClr val="tx1">
                        <a:lumMod val="10000"/>
                        <a:lumOff val="90000"/>
                      </a:schemeClr>
                    </a:solidFill>
                  </a:tcPr>
                </a:tc>
                <a:tc>
                  <a:txBody>
                    <a:bodyPr/>
                    <a:lstStyle/>
                    <a:p>
                      <a:pPr algn="ctr"/>
                      <a:r>
                        <a:rPr lang="en-US" dirty="0">
                          <a:solidFill>
                            <a:schemeClr val="tx1"/>
                          </a:solidFill>
                        </a:rPr>
                        <a:t>Car (Moda)</a:t>
                      </a:r>
                    </a:p>
                  </a:txBody>
                  <a:tcPr>
                    <a:solidFill>
                      <a:schemeClr val="tx1">
                        <a:lumMod val="10000"/>
                        <a:lumOff val="90000"/>
                      </a:schemeClr>
                    </a:solidFill>
                  </a:tcPr>
                </a:tc>
                <a:extLst>
                  <a:ext uri="{0D108BD9-81ED-4DB2-BD59-A6C34878D82A}">
                    <a16:rowId xmlns:a16="http://schemas.microsoft.com/office/drawing/2014/main" val="3953084333"/>
                  </a:ext>
                </a:extLst>
              </a:tr>
              <a:tr h="581005">
                <a:tc>
                  <a:txBody>
                    <a:bodyPr/>
                    <a:lstStyle/>
                    <a:p>
                      <a:pPr algn="ctr"/>
                      <a:r>
                        <a:rPr lang="en-US" dirty="0"/>
                        <a:t>Ford</a:t>
                      </a:r>
                    </a:p>
                  </a:txBody>
                  <a:tcPr/>
                </a:tc>
                <a:tc>
                  <a:txBody>
                    <a:bodyPr/>
                    <a:lstStyle/>
                    <a:p>
                      <a:pPr algn="ctr"/>
                      <a:r>
                        <a:rPr lang="en-US" dirty="0"/>
                        <a:t>Ford</a:t>
                      </a:r>
                    </a:p>
                  </a:txBody>
                  <a:tcPr/>
                </a:tc>
                <a:extLst>
                  <a:ext uri="{0D108BD9-81ED-4DB2-BD59-A6C34878D82A}">
                    <a16:rowId xmlns:a16="http://schemas.microsoft.com/office/drawing/2014/main" val="3494972091"/>
                  </a:ext>
                </a:extLst>
              </a:tr>
              <a:tr h="581005">
                <a:tc>
                  <a:txBody>
                    <a:bodyPr/>
                    <a:lstStyle/>
                    <a:p>
                      <a:pPr algn="ctr"/>
                      <a:r>
                        <a:rPr lang="en-US" dirty="0"/>
                        <a:t>Ford</a:t>
                      </a:r>
                    </a:p>
                  </a:txBody>
                  <a:tcPr/>
                </a:tc>
                <a:tc>
                  <a:txBody>
                    <a:bodyPr/>
                    <a:lstStyle/>
                    <a:p>
                      <a:pPr algn="ctr"/>
                      <a:r>
                        <a:rPr lang="en-US" dirty="0"/>
                        <a:t>Ford</a:t>
                      </a:r>
                    </a:p>
                  </a:txBody>
                  <a:tcPr/>
                </a:tc>
                <a:extLst>
                  <a:ext uri="{0D108BD9-81ED-4DB2-BD59-A6C34878D82A}">
                    <a16:rowId xmlns:a16="http://schemas.microsoft.com/office/drawing/2014/main" val="684414820"/>
                  </a:ext>
                </a:extLst>
              </a:tr>
              <a:tr h="581005">
                <a:tc>
                  <a:txBody>
                    <a:bodyPr/>
                    <a:lstStyle/>
                    <a:p>
                      <a:pPr algn="ctr"/>
                      <a:r>
                        <a:rPr lang="en-US" dirty="0"/>
                        <a:t>Fiat</a:t>
                      </a:r>
                    </a:p>
                  </a:txBody>
                  <a:tcPr/>
                </a:tc>
                <a:tc>
                  <a:txBody>
                    <a:bodyPr/>
                    <a:lstStyle/>
                    <a:p>
                      <a:pPr algn="ctr"/>
                      <a:r>
                        <a:rPr lang="en-US" dirty="0"/>
                        <a:t>Fiat</a:t>
                      </a:r>
                    </a:p>
                  </a:txBody>
                  <a:tcPr/>
                </a:tc>
                <a:extLst>
                  <a:ext uri="{0D108BD9-81ED-4DB2-BD59-A6C34878D82A}">
                    <a16:rowId xmlns:a16="http://schemas.microsoft.com/office/drawing/2014/main" val="3813284200"/>
                  </a:ext>
                </a:extLst>
              </a:tr>
              <a:tr h="581005">
                <a:tc>
                  <a:txBody>
                    <a:bodyPr/>
                    <a:lstStyle/>
                    <a:p>
                      <a:pPr algn="ctr"/>
                      <a:r>
                        <a:rPr lang="en-US" dirty="0"/>
                        <a:t>Kia</a:t>
                      </a:r>
                    </a:p>
                  </a:txBody>
                  <a:tcPr/>
                </a:tc>
                <a:tc>
                  <a:txBody>
                    <a:bodyPr/>
                    <a:lstStyle/>
                    <a:p>
                      <a:pPr algn="ctr"/>
                      <a:r>
                        <a:rPr lang="en-US" dirty="0"/>
                        <a:t>Kia</a:t>
                      </a:r>
                    </a:p>
                  </a:txBody>
                  <a:tcPr/>
                </a:tc>
                <a:extLst>
                  <a:ext uri="{0D108BD9-81ED-4DB2-BD59-A6C34878D82A}">
                    <a16:rowId xmlns:a16="http://schemas.microsoft.com/office/drawing/2014/main" val="3308992569"/>
                  </a:ext>
                </a:extLst>
              </a:tr>
              <a:tr h="581005">
                <a:tc>
                  <a:txBody>
                    <a:bodyPr/>
                    <a:lstStyle/>
                    <a:p>
                      <a:pPr algn="ctr"/>
                      <a:r>
                        <a:rPr lang="en-US" dirty="0"/>
                        <a:t>BMW</a:t>
                      </a:r>
                    </a:p>
                  </a:txBody>
                  <a:tcPr/>
                </a:tc>
                <a:tc>
                  <a:txBody>
                    <a:bodyPr/>
                    <a:lstStyle/>
                    <a:p>
                      <a:pPr algn="ctr"/>
                      <a:r>
                        <a:rPr lang="en-US" dirty="0"/>
                        <a:t>BMW</a:t>
                      </a:r>
                    </a:p>
                  </a:txBody>
                  <a:tcPr/>
                </a:tc>
                <a:extLst>
                  <a:ext uri="{0D108BD9-81ED-4DB2-BD59-A6C34878D82A}">
                    <a16:rowId xmlns:a16="http://schemas.microsoft.com/office/drawing/2014/main" val="3812055845"/>
                  </a:ext>
                </a:extLst>
              </a:tr>
              <a:tr h="581005">
                <a:tc>
                  <a:txBody>
                    <a:bodyPr/>
                    <a:lstStyle/>
                    <a:p>
                      <a:pPr algn="ctr"/>
                      <a:r>
                        <a:rPr lang="en-US" b="1" dirty="0">
                          <a:solidFill>
                            <a:srgbClr val="FF0000"/>
                          </a:solidFill>
                        </a:rPr>
                        <a:t>Null</a:t>
                      </a:r>
                    </a:p>
                  </a:txBody>
                  <a:tcPr/>
                </a:tc>
                <a:tc>
                  <a:txBody>
                    <a:bodyPr/>
                    <a:lstStyle/>
                    <a:p>
                      <a:pPr algn="ctr"/>
                      <a:r>
                        <a:rPr lang="en-US" b="1" dirty="0"/>
                        <a:t>Ford</a:t>
                      </a:r>
                    </a:p>
                  </a:txBody>
                  <a:tcPr/>
                </a:tc>
                <a:extLst>
                  <a:ext uri="{0D108BD9-81ED-4DB2-BD59-A6C34878D82A}">
                    <a16:rowId xmlns:a16="http://schemas.microsoft.com/office/drawing/2014/main" val="2579691237"/>
                  </a:ext>
                </a:extLst>
              </a:tr>
              <a:tr h="581005">
                <a:tc>
                  <a:txBody>
                    <a:bodyPr/>
                    <a:lstStyle/>
                    <a:p>
                      <a:pPr algn="ctr"/>
                      <a:r>
                        <a:rPr lang="en-US" b="1" dirty="0">
                          <a:solidFill>
                            <a:srgbClr val="FF0000"/>
                          </a:solidFill>
                        </a:rPr>
                        <a:t>Null</a:t>
                      </a:r>
                    </a:p>
                  </a:txBody>
                  <a:tcPr/>
                </a:tc>
                <a:tc>
                  <a:txBody>
                    <a:bodyPr/>
                    <a:lstStyle/>
                    <a:p>
                      <a:pPr algn="ctr"/>
                      <a:r>
                        <a:rPr lang="en-US" b="1" dirty="0"/>
                        <a:t>Ford</a:t>
                      </a:r>
                    </a:p>
                  </a:txBody>
                  <a:tcPr/>
                </a:tc>
                <a:extLst>
                  <a:ext uri="{0D108BD9-81ED-4DB2-BD59-A6C34878D82A}">
                    <a16:rowId xmlns:a16="http://schemas.microsoft.com/office/drawing/2014/main" val="2529836518"/>
                  </a:ext>
                </a:extLst>
              </a:tr>
            </a:tbl>
          </a:graphicData>
        </a:graphic>
      </p:graphicFrame>
      <p:sp>
        <p:nvSpPr>
          <p:cNvPr id="4" name="Rectangle 3">
            <a:extLst>
              <a:ext uri="{FF2B5EF4-FFF2-40B4-BE49-F238E27FC236}">
                <a16:creationId xmlns:a16="http://schemas.microsoft.com/office/drawing/2014/main" id="{CEE24E7D-6501-E9BD-CDE1-2ED7E51DF313}"/>
              </a:ext>
            </a:extLst>
          </p:cNvPr>
          <p:cNvSpPr/>
          <p:nvPr/>
        </p:nvSpPr>
        <p:spPr>
          <a:xfrm>
            <a:off x="335999" y="5040432"/>
            <a:ext cx="1319135"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Dataset</a:t>
            </a:r>
          </a:p>
        </p:txBody>
      </p:sp>
      <p:sp>
        <p:nvSpPr>
          <p:cNvPr id="6" name="Rectangle 5">
            <a:extLst>
              <a:ext uri="{FF2B5EF4-FFF2-40B4-BE49-F238E27FC236}">
                <a16:creationId xmlns:a16="http://schemas.microsoft.com/office/drawing/2014/main" id="{4768F65E-FFD6-0369-E1AF-33E4363ED09D}"/>
              </a:ext>
            </a:extLst>
          </p:cNvPr>
          <p:cNvSpPr/>
          <p:nvPr/>
        </p:nvSpPr>
        <p:spPr>
          <a:xfrm>
            <a:off x="2078601" y="4374019"/>
            <a:ext cx="1319135"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Train Set</a:t>
            </a:r>
          </a:p>
        </p:txBody>
      </p:sp>
      <p:sp>
        <p:nvSpPr>
          <p:cNvPr id="7" name="Rectangle 6">
            <a:extLst>
              <a:ext uri="{FF2B5EF4-FFF2-40B4-BE49-F238E27FC236}">
                <a16:creationId xmlns:a16="http://schemas.microsoft.com/office/drawing/2014/main" id="{58F7A106-AF3F-D841-0FB5-27A9B9BFB554}"/>
              </a:ext>
            </a:extLst>
          </p:cNvPr>
          <p:cNvSpPr/>
          <p:nvPr/>
        </p:nvSpPr>
        <p:spPr>
          <a:xfrm>
            <a:off x="2078602" y="5519687"/>
            <a:ext cx="1319135"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Test Set</a:t>
            </a:r>
          </a:p>
        </p:txBody>
      </p:sp>
      <p:cxnSp>
        <p:nvCxnSpPr>
          <p:cNvPr id="8" name="Straight Connector 7">
            <a:extLst>
              <a:ext uri="{FF2B5EF4-FFF2-40B4-BE49-F238E27FC236}">
                <a16:creationId xmlns:a16="http://schemas.microsoft.com/office/drawing/2014/main" id="{0C38F0CC-E601-39D4-BE90-39CEF3158995}"/>
              </a:ext>
            </a:extLst>
          </p:cNvPr>
          <p:cNvCxnSpPr>
            <a:stCxn id="4" idx="3"/>
            <a:endCxn id="6" idx="1"/>
          </p:cNvCxnSpPr>
          <p:nvPr/>
        </p:nvCxnSpPr>
        <p:spPr>
          <a:xfrm flipV="1">
            <a:off x="1655134" y="4621357"/>
            <a:ext cx="423467" cy="666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D07C502-702B-6104-8681-807B467C8F52}"/>
              </a:ext>
            </a:extLst>
          </p:cNvPr>
          <p:cNvCxnSpPr>
            <a:stCxn id="4" idx="3"/>
            <a:endCxn id="7" idx="1"/>
          </p:cNvCxnSpPr>
          <p:nvPr/>
        </p:nvCxnSpPr>
        <p:spPr>
          <a:xfrm>
            <a:off x="1655134" y="5287770"/>
            <a:ext cx="423468" cy="479255"/>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EDED097-C2E0-F9DD-BA8B-476CBFBDB0F3}"/>
              </a:ext>
            </a:extLst>
          </p:cNvPr>
          <p:cNvSpPr/>
          <p:nvPr/>
        </p:nvSpPr>
        <p:spPr>
          <a:xfrm>
            <a:off x="3789353" y="4778317"/>
            <a:ext cx="1455327"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Impute Data</a:t>
            </a:r>
          </a:p>
        </p:txBody>
      </p:sp>
      <p:sp>
        <p:nvSpPr>
          <p:cNvPr id="12" name="Rectangle 11">
            <a:extLst>
              <a:ext uri="{FF2B5EF4-FFF2-40B4-BE49-F238E27FC236}">
                <a16:creationId xmlns:a16="http://schemas.microsoft.com/office/drawing/2014/main" id="{326170EC-E561-FFDC-91B2-7A7B52C95A69}"/>
              </a:ext>
            </a:extLst>
          </p:cNvPr>
          <p:cNvSpPr/>
          <p:nvPr/>
        </p:nvSpPr>
        <p:spPr>
          <a:xfrm>
            <a:off x="3789353" y="3556403"/>
            <a:ext cx="1633691" cy="817615"/>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Learn Frequent Category</a:t>
            </a:r>
          </a:p>
        </p:txBody>
      </p:sp>
      <p:sp>
        <p:nvSpPr>
          <p:cNvPr id="13" name="Rectangle 12">
            <a:extLst>
              <a:ext uri="{FF2B5EF4-FFF2-40B4-BE49-F238E27FC236}">
                <a16:creationId xmlns:a16="http://schemas.microsoft.com/office/drawing/2014/main" id="{7FA742D0-68FC-B66D-AF98-9B23E5EEDB5D}"/>
              </a:ext>
            </a:extLst>
          </p:cNvPr>
          <p:cNvSpPr/>
          <p:nvPr/>
        </p:nvSpPr>
        <p:spPr>
          <a:xfrm>
            <a:off x="3789353" y="5809315"/>
            <a:ext cx="1455327" cy="49467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Impute Data</a:t>
            </a:r>
          </a:p>
        </p:txBody>
      </p:sp>
      <p:cxnSp>
        <p:nvCxnSpPr>
          <p:cNvPr id="14" name="Straight Connector 13">
            <a:extLst>
              <a:ext uri="{FF2B5EF4-FFF2-40B4-BE49-F238E27FC236}">
                <a16:creationId xmlns:a16="http://schemas.microsoft.com/office/drawing/2014/main" id="{F28E7F80-A326-04C3-9013-1D6B7BEDEC33}"/>
              </a:ext>
            </a:extLst>
          </p:cNvPr>
          <p:cNvCxnSpPr>
            <a:cxnSpLocks/>
            <a:stCxn id="6" idx="3"/>
            <a:endCxn id="12" idx="1"/>
          </p:cNvCxnSpPr>
          <p:nvPr/>
        </p:nvCxnSpPr>
        <p:spPr>
          <a:xfrm flipV="1">
            <a:off x="3397736" y="3965211"/>
            <a:ext cx="391617" cy="656146"/>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8018EA4-05D0-0C80-B138-D0AC881D6774}"/>
              </a:ext>
            </a:extLst>
          </p:cNvPr>
          <p:cNvCxnSpPr>
            <a:cxnSpLocks/>
            <a:stCxn id="6" idx="3"/>
            <a:endCxn id="11" idx="1"/>
          </p:cNvCxnSpPr>
          <p:nvPr/>
        </p:nvCxnSpPr>
        <p:spPr>
          <a:xfrm>
            <a:off x="3397736" y="4621357"/>
            <a:ext cx="391617" cy="404298"/>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9473BDF-173C-9A27-FC32-E9639AE88037}"/>
              </a:ext>
            </a:extLst>
          </p:cNvPr>
          <p:cNvCxnSpPr>
            <a:cxnSpLocks/>
            <a:stCxn id="7" idx="3"/>
            <a:endCxn id="13" idx="1"/>
          </p:cNvCxnSpPr>
          <p:nvPr/>
        </p:nvCxnSpPr>
        <p:spPr>
          <a:xfrm>
            <a:off x="3397737" y="5767025"/>
            <a:ext cx="391616" cy="28962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73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3A5B-A461-34D7-34A9-CA23F0DD9827}"/>
              </a:ext>
            </a:extLst>
          </p:cNvPr>
          <p:cNvSpPr>
            <a:spLocks noGrp="1"/>
          </p:cNvSpPr>
          <p:nvPr>
            <p:ph type="title"/>
          </p:nvPr>
        </p:nvSpPr>
        <p:spPr/>
        <p:txBody>
          <a:bodyPr/>
          <a:lstStyle/>
          <a:p>
            <a:r>
              <a:rPr lang="en-US" dirty="0"/>
              <a:t>Consideraciones</a:t>
            </a:r>
          </a:p>
        </p:txBody>
      </p:sp>
      <p:sp>
        <p:nvSpPr>
          <p:cNvPr id="3" name="Text Placeholder 2">
            <a:extLst>
              <a:ext uri="{FF2B5EF4-FFF2-40B4-BE49-F238E27FC236}">
                <a16:creationId xmlns:a16="http://schemas.microsoft.com/office/drawing/2014/main" id="{FDC737D8-2E83-AD7D-0E68-B66EE344B1A5}"/>
              </a:ext>
            </a:extLst>
          </p:cNvPr>
          <p:cNvSpPr>
            <a:spLocks noGrp="1"/>
          </p:cNvSpPr>
          <p:nvPr>
            <p:ph type="body" sz="quarter" idx="13"/>
          </p:nvPr>
        </p:nvSpPr>
        <p:spPr/>
        <p:txBody>
          <a:bodyPr/>
          <a:lstStyle/>
          <a:p>
            <a:endParaRPr lang="en-US" dirty="0"/>
          </a:p>
        </p:txBody>
      </p:sp>
      <p:sp>
        <p:nvSpPr>
          <p:cNvPr id="4" name="Marcador de contenido 2">
            <a:extLst>
              <a:ext uri="{FF2B5EF4-FFF2-40B4-BE49-F238E27FC236}">
                <a16:creationId xmlns:a16="http://schemas.microsoft.com/office/drawing/2014/main" id="{F7891C98-F53D-E95A-F523-0F5A8DAA2EC0}"/>
              </a:ext>
            </a:extLst>
          </p:cNvPr>
          <p:cNvSpPr txBox="1">
            <a:spLocks/>
          </p:cNvSpPr>
          <p:nvPr/>
        </p:nvSpPr>
        <p:spPr>
          <a:xfrm>
            <a:off x="335999" y="1229194"/>
            <a:ext cx="11519451" cy="919344"/>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En caso de que la variable presente 2 modas distintas (Categoría con el número de observaciones iguales), se optará por escoger arbitrariamente alguna de las dos como el valor.  </a:t>
            </a:r>
          </a:p>
          <a:p>
            <a:pPr marL="0" indent="0" algn="just">
              <a:buNone/>
            </a:pPr>
            <a:endParaRPr lang="es-E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500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name="Diapositiva de think-cell" r:id="rId4" imgW="270" imgH="270" progId="TCLayout.ActiveDocument.1">
                  <p:embed/>
                </p:oleObj>
              </mc:Choice>
              <mc:Fallback>
                <p:oleObj name="Diapositiva de think-cell" r:id="rId4" imgW="270" imgH="270" progId="TCLayout.ActiveDocument.1">
                  <p:embed/>
                  <p:pic>
                    <p:nvPicPr>
                      <p:cNvPr id="3" name="Objeto 2" hidden="1"/>
                      <p:cNvPicPr/>
                      <p:nvPr/>
                    </p:nvPicPr>
                    <p:blipFill>
                      <a:blip r:embed="rId5"/>
                      <a:stretch>
                        <a:fillRect/>
                      </a:stretch>
                    </p:blipFill>
                    <p:spPr>
                      <a:xfrm>
                        <a:off x="5291" y="3902"/>
                        <a:ext cx="2116" cy="2116"/>
                      </a:xfrm>
                      <a:prstGeom prst="rect">
                        <a:avLst/>
                      </a:prstGeom>
                    </p:spPr>
                  </p:pic>
                </p:oleObj>
              </mc:Fallback>
            </mc:AlternateContent>
          </a:graphicData>
        </a:graphic>
      </p:graphicFrame>
      <p:sp>
        <p:nvSpPr>
          <p:cNvPr id="2" name="Rectángulo 1" hidden="1"/>
          <p:cNvSpPr/>
          <p:nvPr>
            <p:custDataLst>
              <p:tags r:id="rId2"/>
            </p:custDataLst>
          </p:nvPr>
        </p:nvSpPr>
        <p:spPr>
          <a:xfrm>
            <a:off x="3175" y="1786"/>
            <a:ext cx="211556" cy="211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s-ES" sz="3198" dirty="0">
              <a:latin typeface="Georgia" panose="02040502050405020303" pitchFamily="18" charset="0"/>
              <a:ea typeface="+mj-ea"/>
              <a:cs typeface="+mj-cs"/>
              <a:sym typeface="Playfair Display" panose="00000500000000000000" pitchFamily="2" charset="0"/>
            </a:endParaRPr>
          </a:p>
        </p:txBody>
      </p:sp>
      <p:sp>
        <p:nvSpPr>
          <p:cNvPr id="9" name="Título 8">
            <a:extLst>
              <a:ext uri="{FF2B5EF4-FFF2-40B4-BE49-F238E27FC236}">
                <a16:creationId xmlns:a16="http://schemas.microsoft.com/office/drawing/2014/main" id="{92C4D6DD-881B-984A-9C92-27BA5BC27568}"/>
              </a:ext>
            </a:extLst>
          </p:cNvPr>
          <p:cNvSpPr>
            <a:spLocks noGrp="1"/>
          </p:cNvSpPr>
          <p:nvPr>
            <p:ph type="title"/>
          </p:nvPr>
        </p:nvSpPr>
        <p:spPr>
          <a:xfrm>
            <a:off x="335999" y="303992"/>
            <a:ext cx="11519451" cy="462932"/>
          </a:xfrm>
        </p:spPr>
        <p:txBody>
          <a:bodyPr/>
          <a:lstStyle/>
          <a:p>
            <a:r>
              <a:rPr lang="es-ES" dirty="0"/>
              <a:t>Imputación Categoría Arbitraria</a:t>
            </a:r>
            <a:endParaRPr lang="en-US" dirty="0"/>
          </a:p>
        </p:txBody>
      </p:sp>
      <p:sp>
        <p:nvSpPr>
          <p:cNvPr id="5" name="Marcador de contenido 2">
            <a:extLst>
              <a:ext uri="{FF2B5EF4-FFF2-40B4-BE49-F238E27FC236}">
                <a16:creationId xmlns:a16="http://schemas.microsoft.com/office/drawing/2014/main" id="{8FFCB682-A2FC-CA4B-AF1F-9B44DC3872A4}"/>
              </a:ext>
            </a:extLst>
          </p:cNvPr>
          <p:cNvSpPr txBox="1">
            <a:spLocks/>
          </p:cNvSpPr>
          <p:nvPr/>
        </p:nvSpPr>
        <p:spPr>
          <a:xfrm>
            <a:off x="336000" y="843637"/>
            <a:ext cx="4236000" cy="3059903"/>
          </a:xfrm>
          <a:prstGeom prst="rect">
            <a:avLst/>
          </a:prstGeom>
        </p:spPr>
        <p:txBody>
          <a:bodyPr lIns="0" tIns="0" rIns="0" bIns="0" anchor="t">
            <a:noAutofit/>
          </a:bodyPr>
          <a:lstStyle>
            <a:defPPr>
              <a:defRPr lang="es-ES"/>
            </a:defPPr>
            <a:lvl1pPr marL="171450" indent="-171450" defTabSz="514337">
              <a:lnSpc>
                <a:spcPct val="100000"/>
              </a:lnSpc>
              <a:spcBef>
                <a:spcPts val="600"/>
              </a:spcBef>
              <a:buFont typeface="Arial" panose="020B0604020202020204" pitchFamily="34" charset="0"/>
              <a:buChar char="•"/>
              <a:defRPr kumimoji="0" sz="1200" b="0" i="0" u="none" strike="noStrike" cap="none" spc="0" normalizeH="0" baseline="0">
                <a:ln>
                  <a:noFill/>
                </a:ln>
                <a:solidFill>
                  <a:srgbClr val="1A3B47"/>
                </a:solidFill>
                <a:effectLst/>
                <a:uLnTx/>
                <a:uFillTx/>
                <a:latin typeface="Soho Gothic Pro" panose="020B0503030504020204" pitchFamily="34" charset="0"/>
                <a:cs typeface="Soho Gothic Pro" panose="020B0503030504020204" pitchFamily="34" charset="0"/>
              </a:defRPr>
            </a:lvl1pPr>
            <a:lvl2pPr marL="385754" indent="-128585" defTabSz="514337">
              <a:lnSpc>
                <a:spcPct val="90000"/>
              </a:lnSpc>
              <a:spcBef>
                <a:spcPts val="281"/>
              </a:spcBef>
              <a:buFont typeface="Arial" panose="020B0604020202020204" pitchFamily="34" charset="0"/>
              <a:buNone/>
            </a:lvl2pPr>
            <a:lvl3pPr marL="642922" indent="-128585" defTabSz="514337">
              <a:lnSpc>
                <a:spcPct val="90000"/>
              </a:lnSpc>
              <a:spcBef>
                <a:spcPts val="281"/>
              </a:spcBef>
              <a:buFont typeface="Arial" panose="020B0604020202020204" pitchFamily="34" charset="0"/>
              <a:buNone/>
              <a:defRPr sz="1125"/>
            </a:lvl3pPr>
            <a:lvl4pPr marL="900091" indent="-128585" defTabSz="514337">
              <a:lnSpc>
                <a:spcPct val="90000"/>
              </a:lnSpc>
              <a:spcBef>
                <a:spcPts val="281"/>
              </a:spcBef>
              <a:buFont typeface="Arial" panose="020B0604020202020204" pitchFamily="34" charset="0"/>
              <a:buNone/>
              <a:defRPr sz="1013"/>
            </a:lvl4pPr>
            <a:lvl5pPr marL="1157259" indent="-128585" defTabSz="514337">
              <a:lnSpc>
                <a:spcPct val="90000"/>
              </a:lnSpc>
              <a:spcBef>
                <a:spcPts val="281"/>
              </a:spcBef>
              <a:buFont typeface="Arial" panose="020B0604020202020204" pitchFamily="34" charset="0"/>
              <a:buNone/>
              <a:defRPr sz="1013"/>
            </a:lvl5pPr>
            <a:lvl6pPr marL="1414428" indent="-128585" defTabSz="514337">
              <a:lnSpc>
                <a:spcPct val="90000"/>
              </a:lnSpc>
              <a:spcBef>
                <a:spcPts val="281"/>
              </a:spcBef>
              <a:buFont typeface="Arial" panose="020B0604020202020204" pitchFamily="34" charset="0"/>
              <a:buChar char="•"/>
              <a:defRPr sz="1013"/>
            </a:lvl6pPr>
            <a:lvl7pPr marL="1671596" indent="-128585" defTabSz="514337">
              <a:lnSpc>
                <a:spcPct val="90000"/>
              </a:lnSpc>
              <a:spcBef>
                <a:spcPts val="281"/>
              </a:spcBef>
              <a:buFont typeface="Arial" panose="020B0604020202020204" pitchFamily="34" charset="0"/>
              <a:buChar char="•"/>
              <a:defRPr sz="1013"/>
            </a:lvl7pPr>
            <a:lvl8pPr marL="1928765" indent="-128585" defTabSz="514337">
              <a:lnSpc>
                <a:spcPct val="90000"/>
              </a:lnSpc>
              <a:spcBef>
                <a:spcPts val="281"/>
              </a:spcBef>
              <a:buFont typeface="Arial" panose="020B0604020202020204" pitchFamily="34" charset="0"/>
              <a:buChar char="•"/>
              <a:defRPr sz="1013"/>
            </a:lvl8pPr>
            <a:lvl9pPr marL="2185934" indent="-128585" defTabSz="514337">
              <a:lnSpc>
                <a:spcPct val="90000"/>
              </a:lnSpc>
              <a:spcBef>
                <a:spcPts val="281"/>
              </a:spcBef>
              <a:buFont typeface="Arial" panose="020B0604020202020204" pitchFamily="34" charset="0"/>
              <a:buChar char="•"/>
              <a:defRPr sz="1013"/>
            </a:lvl9pPr>
          </a:lstStyle>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Consiste en reemplazar los valores faltantes (Null) con una nueva categoría, “Missing”, “NA”, etc. </a:t>
            </a:r>
          </a:p>
          <a:p>
            <a:pPr marL="342900" indent="-342900" algn="just">
              <a:buAutoNum type="arabicPeriod"/>
            </a:pPr>
            <a:r>
              <a:rPr lang="es-ES" sz="1800" dirty="0">
                <a:solidFill>
                  <a:schemeClr val="tx1"/>
                </a:solidFill>
                <a:latin typeface="Arial" panose="020B0604020202020204" pitchFamily="34" charset="0"/>
                <a:cs typeface="Arial" panose="020B0604020202020204" pitchFamily="34" charset="0"/>
              </a:rPr>
              <a:t>Es el método más utilizado para imputar valores faltantes para una variable categórica</a:t>
            </a:r>
          </a:p>
          <a:p>
            <a:pPr marL="342900" indent="-342900" algn="just">
              <a:buAutoNum type="arabicPeriod"/>
            </a:pPr>
            <a:endParaRPr lang="es-ES" sz="1800" dirty="0">
              <a:solidFill>
                <a:schemeClr val="tx1"/>
              </a:solidFill>
              <a:latin typeface="Arial" panose="020B0604020202020204" pitchFamily="34" charset="0"/>
              <a:cs typeface="Arial" panose="020B0604020202020204" pitchFamily="34" charset="0"/>
            </a:endParaRPr>
          </a:p>
        </p:txBody>
      </p:sp>
      <p:graphicFrame>
        <p:nvGraphicFramePr>
          <p:cNvPr id="25" name="Table 24">
            <a:extLst>
              <a:ext uri="{FF2B5EF4-FFF2-40B4-BE49-F238E27FC236}">
                <a16:creationId xmlns:a16="http://schemas.microsoft.com/office/drawing/2014/main" id="{57F63807-B1A1-4D6C-3A00-FFB953DF0B67}"/>
              </a:ext>
            </a:extLst>
          </p:cNvPr>
          <p:cNvGraphicFramePr>
            <a:graphicFrameLocks noGrp="1"/>
          </p:cNvGraphicFramePr>
          <p:nvPr>
            <p:extLst>
              <p:ext uri="{D42A27DB-BD31-4B8C-83A1-F6EECF244321}">
                <p14:modId xmlns:p14="http://schemas.microsoft.com/office/powerpoint/2010/main" val="543371112"/>
              </p:ext>
            </p:extLst>
          </p:nvPr>
        </p:nvGraphicFramePr>
        <p:xfrm>
          <a:off x="6095725" y="766924"/>
          <a:ext cx="4937036" cy="4648040"/>
        </p:xfrm>
        <a:graphic>
          <a:graphicData uri="http://schemas.openxmlformats.org/drawingml/2006/table">
            <a:tbl>
              <a:tblPr firstRow="1" bandRow="1">
                <a:tableStyleId>{5C22544A-7EE6-4342-B048-85BDC9FD1C3A}</a:tableStyleId>
              </a:tblPr>
              <a:tblGrid>
                <a:gridCol w="2468518">
                  <a:extLst>
                    <a:ext uri="{9D8B030D-6E8A-4147-A177-3AD203B41FA5}">
                      <a16:colId xmlns:a16="http://schemas.microsoft.com/office/drawing/2014/main" val="1412458819"/>
                    </a:ext>
                  </a:extLst>
                </a:gridCol>
                <a:gridCol w="2468518">
                  <a:extLst>
                    <a:ext uri="{9D8B030D-6E8A-4147-A177-3AD203B41FA5}">
                      <a16:colId xmlns:a16="http://schemas.microsoft.com/office/drawing/2014/main" val="680739016"/>
                    </a:ext>
                  </a:extLst>
                </a:gridCol>
              </a:tblGrid>
              <a:tr h="581005">
                <a:tc>
                  <a:txBody>
                    <a:bodyPr/>
                    <a:lstStyle/>
                    <a:p>
                      <a:pPr algn="ctr"/>
                      <a:r>
                        <a:rPr lang="en-US" dirty="0">
                          <a:solidFill>
                            <a:schemeClr val="tx1"/>
                          </a:solidFill>
                        </a:rPr>
                        <a:t>Car</a:t>
                      </a:r>
                    </a:p>
                  </a:txBody>
                  <a:tcPr>
                    <a:solidFill>
                      <a:schemeClr val="tx1">
                        <a:lumMod val="10000"/>
                        <a:lumOff val="90000"/>
                      </a:schemeClr>
                    </a:solidFill>
                  </a:tcPr>
                </a:tc>
                <a:tc>
                  <a:txBody>
                    <a:bodyPr/>
                    <a:lstStyle/>
                    <a:p>
                      <a:pPr algn="ctr"/>
                      <a:r>
                        <a:rPr lang="en-US" dirty="0">
                          <a:solidFill>
                            <a:schemeClr val="tx1"/>
                          </a:solidFill>
                        </a:rPr>
                        <a:t>Car (Moda)</a:t>
                      </a:r>
                    </a:p>
                  </a:txBody>
                  <a:tcPr>
                    <a:solidFill>
                      <a:schemeClr val="tx1">
                        <a:lumMod val="10000"/>
                        <a:lumOff val="90000"/>
                      </a:schemeClr>
                    </a:solidFill>
                  </a:tcPr>
                </a:tc>
                <a:extLst>
                  <a:ext uri="{0D108BD9-81ED-4DB2-BD59-A6C34878D82A}">
                    <a16:rowId xmlns:a16="http://schemas.microsoft.com/office/drawing/2014/main" val="3953084333"/>
                  </a:ext>
                </a:extLst>
              </a:tr>
              <a:tr h="581005">
                <a:tc>
                  <a:txBody>
                    <a:bodyPr/>
                    <a:lstStyle/>
                    <a:p>
                      <a:pPr algn="ctr"/>
                      <a:r>
                        <a:rPr lang="en-US" dirty="0"/>
                        <a:t>Ford</a:t>
                      </a:r>
                    </a:p>
                  </a:txBody>
                  <a:tcPr/>
                </a:tc>
                <a:tc>
                  <a:txBody>
                    <a:bodyPr/>
                    <a:lstStyle/>
                    <a:p>
                      <a:pPr algn="ctr"/>
                      <a:r>
                        <a:rPr lang="en-US" dirty="0"/>
                        <a:t>Ford</a:t>
                      </a:r>
                    </a:p>
                  </a:txBody>
                  <a:tcPr/>
                </a:tc>
                <a:extLst>
                  <a:ext uri="{0D108BD9-81ED-4DB2-BD59-A6C34878D82A}">
                    <a16:rowId xmlns:a16="http://schemas.microsoft.com/office/drawing/2014/main" val="3494972091"/>
                  </a:ext>
                </a:extLst>
              </a:tr>
              <a:tr h="581005">
                <a:tc>
                  <a:txBody>
                    <a:bodyPr/>
                    <a:lstStyle/>
                    <a:p>
                      <a:pPr algn="ctr"/>
                      <a:r>
                        <a:rPr lang="en-US" dirty="0"/>
                        <a:t>Ford</a:t>
                      </a:r>
                    </a:p>
                  </a:txBody>
                  <a:tcPr/>
                </a:tc>
                <a:tc>
                  <a:txBody>
                    <a:bodyPr/>
                    <a:lstStyle/>
                    <a:p>
                      <a:pPr algn="ctr"/>
                      <a:r>
                        <a:rPr lang="en-US" dirty="0"/>
                        <a:t>Ford</a:t>
                      </a:r>
                    </a:p>
                  </a:txBody>
                  <a:tcPr/>
                </a:tc>
                <a:extLst>
                  <a:ext uri="{0D108BD9-81ED-4DB2-BD59-A6C34878D82A}">
                    <a16:rowId xmlns:a16="http://schemas.microsoft.com/office/drawing/2014/main" val="684414820"/>
                  </a:ext>
                </a:extLst>
              </a:tr>
              <a:tr h="581005">
                <a:tc>
                  <a:txBody>
                    <a:bodyPr/>
                    <a:lstStyle/>
                    <a:p>
                      <a:pPr algn="ctr"/>
                      <a:r>
                        <a:rPr lang="en-US" dirty="0"/>
                        <a:t>Fiat</a:t>
                      </a:r>
                    </a:p>
                  </a:txBody>
                  <a:tcPr/>
                </a:tc>
                <a:tc>
                  <a:txBody>
                    <a:bodyPr/>
                    <a:lstStyle/>
                    <a:p>
                      <a:pPr algn="ctr"/>
                      <a:r>
                        <a:rPr lang="en-US" dirty="0"/>
                        <a:t>Fiat</a:t>
                      </a:r>
                    </a:p>
                  </a:txBody>
                  <a:tcPr/>
                </a:tc>
                <a:extLst>
                  <a:ext uri="{0D108BD9-81ED-4DB2-BD59-A6C34878D82A}">
                    <a16:rowId xmlns:a16="http://schemas.microsoft.com/office/drawing/2014/main" val="3813284200"/>
                  </a:ext>
                </a:extLst>
              </a:tr>
              <a:tr h="581005">
                <a:tc>
                  <a:txBody>
                    <a:bodyPr/>
                    <a:lstStyle/>
                    <a:p>
                      <a:pPr algn="ctr"/>
                      <a:r>
                        <a:rPr lang="en-US" dirty="0"/>
                        <a:t>Kia</a:t>
                      </a:r>
                    </a:p>
                  </a:txBody>
                  <a:tcPr/>
                </a:tc>
                <a:tc>
                  <a:txBody>
                    <a:bodyPr/>
                    <a:lstStyle/>
                    <a:p>
                      <a:pPr algn="ctr"/>
                      <a:r>
                        <a:rPr lang="en-US" dirty="0"/>
                        <a:t>Kia</a:t>
                      </a:r>
                    </a:p>
                  </a:txBody>
                  <a:tcPr/>
                </a:tc>
                <a:extLst>
                  <a:ext uri="{0D108BD9-81ED-4DB2-BD59-A6C34878D82A}">
                    <a16:rowId xmlns:a16="http://schemas.microsoft.com/office/drawing/2014/main" val="3308992569"/>
                  </a:ext>
                </a:extLst>
              </a:tr>
              <a:tr h="581005">
                <a:tc>
                  <a:txBody>
                    <a:bodyPr/>
                    <a:lstStyle/>
                    <a:p>
                      <a:pPr algn="ctr"/>
                      <a:r>
                        <a:rPr lang="en-US" dirty="0"/>
                        <a:t>BMW</a:t>
                      </a:r>
                    </a:p>
                  </a:txBody>
                  <a:tcPr/>
                </a:tc>
                <a:tc>
                  <a:txBody>
                    <a:bodyPr/>
                    <a:lstStyle/>
                    <a:p>
                      <a:pPr algn="ctr"/>
                      <a:r>
                        <a:rPr lang="en-US" dirty="0"/>
                        <a:t>BMW</a:t>
                      </a:r>
                    </a:p>
                  </a:txBody>
                  <a:tcPr/>
                </a:tc>
                <a:extLst>
                  <a:ext uri="{0D108BD9-81ED-4DB2-BD59-A6C34878D82A}">
                    <a16:rowId xmlns:a16="http://schemas.microsoft.com/office/drawing/2014/main" val="3812055845"/>
                  </a:ext>
                </a:extLst>
              </a:tr>
              <a:tr h="581005">
                <a:tc>
                  <a:txBody>
                    <a:bodyPr/>
                    <a:lstStyle/>
                    <a:p>
                      <a:pPr algn="ctr"/>
                      <a:r>
                        <a:rPr lang="en-US" b="1" dirty="0">
                          <a:solidFill>
                            <a:srgbClr val="FF0000"/>
                          </a:solidFill>
                        </a:rPr>
                        <a:t>Null</a:t>
                      </a:r>
                    </a:p>
                  </a:txBody>
                  <a:tcPr/>
                </a:tc>
                <a:tc>
                  <a:txBody>
                    <a:bodyPr/>
                    <a:lstStyle/>
                    <a:p>
                      <a:pPr algn="ctr"/>
                      <a:r>
                        <a:rPr lang="en-US" b="1" dirty="0"/>
                        <a:t>Missing</a:t>
                      </a:r>
                    </a:p>
                  </a:txBody>
                  <a:tcPr/>
                </a:tc>
                <a:extLst>
                  <a:ext uri="{0D108BD9-81ED-4DB2-BD59-A6C34878D82A}">
                    <a16:rowId xmlns:a16="http://schemas.microsoft.com/office/drawing/2014/main" val="2579691237"/>
                  </a:ext>
                </a:extLst>
              </a:tr>
              <a:tr h="581005">
                <a:tc>
                  <a:txBody>
                    <a:bodyPr/>
                    <a:lstStyle/>
                    <a:p>
                      <a:pPr algn="ctr"/>
                      <a:r>
                        <a:rPr lang="en-US" b="1" dirty="0">
                          <a:solidFill>
                            <a:srgbClr val="FF0000"/>
                          </a:solidFill>
                        </a:rPr>
                        <a:t>Null</a:t>
                      </a:r>
                    </a:p>
                  </a:txBody>
                  <a:tcPr/>
                </a:tc>
                <a:tc>
                  <a:txBody>
                    <a:bodyPr/>
                    <a:lstStyle/>
                    <a:p>
                      <a:pPr algn="ctr"/>
                      <a:r>
                        <a:rPr lang="en-US" b="1" dirty="0"/>
                        <a:t>Missing</a:t>
                      </a:r>
                    </a:p>
                  </a:txBody>
                  <a:tcPr/>
                </a:tc>
                <a:extLst>
                  <a:ext uri="{0D108BD9-81ED-4DB2-BD59-A6C34878D82A}">
                    <a16:rowId xmlns:a16="http://schemas.microsoft.com/office/drawing/2014/main" val="2529836518"/>
                  </a:ext>
                </a:extLst>
              </a:tr>
            </a:tbl>
          </a:graphicData>
        </a:graphic>
      </p:graphicFrame>
    </p:spTree>
    <p:extLst>
      <p:ext uri="{BB962C8B-B14F-4D97-AF65-F5344CB8AC3E}">
        <p14:creationId xmlns:p14="http://schemas.microsoft.com/office/powerpoint/2010/main" val="4256595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bvPNXYAZQHi06ICKl3UmS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cTjW6fRS3C2H6NBcEieI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w2gaqknSQm.Q0xMIStrKO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DlURq.1AS1Ob7ZPiL560.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DlURq.1AS1Ob7ZPiL56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DlURq.1AS1Ob7ZPiL560.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DlURq.1AS1Ob7ZPiL560.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DlURq.1AS1Ob7ZPiL560.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5Jcs.Ym2QgSTTdaX1gpII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DlURq.1AS1Ob7ZPiL56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DlURq.1AS1Ob7ZPiL560.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DlURq.1AS1Ob7ZPiL560.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DlURq.1AS1Ob7ZPiL560.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DlURq.1AS1Ob7ZPiL560.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heme/theme1.xml><?xml version="1.0" encoding="utf-8"?>
<a:theme xmlns:a="http://schemas.openxmlformats.org/drawingml/2006/main" name="Portadas">
  <a:themeElements>
    <a:clrScheme name="Minsait">
      <a:dk1>
        <a:srgbClr val="1A3B47"/>
      </a:dk1>
      <a:lt1>
        <a:srgbClr val="FFFFFF"/>
      </a:lt1>
      <a:dk2>
        <a:srgbClr val="FDE3D3"/>
      </a:dk2>
      <a:lt2>
        <a:srgbClr val="E7E6E6"/>
      </a:lt2>
      <a:accent1>
        <a:srgbClr val="FFEA80"/>
      </a:accent1>
      <a:accent2>
        <a:srgbClr val="F7AC6F"/>
      </a:accent2>
      <a:accent3>
        <a:srgbClr val="E88AA2"/>
      </a:accent3>
      <a:accent4>
        <a:srgbClr val="79C5B3"/>
      </a:accent4>
      <a:accent5>
        <a:srgbClr val="639FCB"/>
      </a:accent5>
      <a:accent6>
        <a:srgbClr val="7874B3"/>
      </a:accent6>
      <a:hlink>
        <a:srgbClr val="E88AA2"/>
      </a:hlink>
      <a:folHlink>
        <a:srgbClr val="F7AC6F"/>
      </a:folHlink>
    </a:clrScheme>
    <a:fontScheme name="Personalizado 3">
      <a:majorFont>
        <a:latin typeface="Playfair Display"/>
        <a:ea typeface=""/>
        <a:cs typeface=""/>
      </a:majorFont>
      <a:minorFont>
        <a:latin typeface="Soho Gothic Pro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insait_externa_03102018" id="{5C41357B-7313-429A-8D70-51EB5220553A}" vid="{D77268EC-2466-4A95-A82B-DEA9D01E7C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3ED587DDEA6D544AB36945085B695760" ma:contentTypeVersion="14" ma:contentTypeDescription="Crear nuevo documento." ma:contentTypeScope="" ma:versionID="7540b27262b94993fbece3b311fde6a3">
  <xsd:schema xmlns:xsd="http://www.w3.org/2001/XMLSchema" xmlns:xs="http://www.w3.org/2001/XMLSchema" xmlns:p="http://schemas.microsoft.com/office/2006/metadata/properties" xmlns:ns3="309981f7-9c0a-451b-90ab-63f92cb69fd7" xmlns:ns4="5352bb14-628a-42a2-98be-2cfc82d48f96" targetNamespace="http://schemas.microsoft.com/office/2006/metadata/properties" ma:root="true" ma:fieldsID="866c1ef1f8a511435c4ee545392f5d7c" ns3:_="" ns4:_="">
    <xsd:import namespace="309981f7-9c0a-451b-90ab-63f92cb69fd7"/>
    <xsd:import namespace="5352bb14-628a-42a2-98be-2cfc82d48f9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9981f7-9c0a-451b-90ab-63f92cb69fd7"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52bb14-628a-42a2-98be-2cfc82d48f9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1CC6C-8DBA-4FDF-8400-BD30364A575B}">
  <ds:schemaRefs>
    <ds:schemaRef ds:uri="309981f7-9c0a-451b-90ab-63f92cb69fd7"/>
    <ds:schemaRef ds:uri="5352bb14-628a-42a2-98be-2cfc82d48f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D157E2C-922C-4945-9AD1-13809A074C92}">
  <ds:schemaRefs>
    <ds:schemaRef ds:uri="http://schemas.microsoft.com/sharepoint/v3/contenttype/forms"/>
  </ds:schemaRefs>
</ds:datastoreItem>
</file>

<file path=customXml/itemProps3.xml><?xml version="1.0" encoding="utf-8"?>
<ds:datastoreItem xmlns:ds="http://schemas.openxmlformats.org/officeDocument/2006/customXml" ds:itemID="{C7CA8AD1-9EF9-4142-A77E-F5C4792C9800}">
  <ds:schemaRefs>
    <ds:schemaRef ds:uri="309981f7-9c0a-451b-90ab-63f92cb69fd7"/>
    <ds:schemaRef ds:uri="5352bb14-628a-42a2-98be-2cfc82d48f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PPT_Minsait_externa_03102018 (3)</Template>
  <TotalTime>611</TotalTime>
  <Words>1609</Words>
  <Application>Microsoft Office PowerPoint</Application>
  <PresentationFormat>Widescreen</PresentationFormat>
  <Paragraphs>430</Paragraphs>
  <Slides>23</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Georgia</vt:lpstr>
      <vt:lpstr>Playfair Display</vt:lpstr>
      <vt:lpstr>Soho Gothic Pro Light</vt:lpstr>
      <vt:lpstr>Portadas</vt:lpstr>
      <vt:lpstr>Diapositiva de think-cell</vt:lpstr>
      <vt:lpstr>TÉCNICAS DE  PREPROCESAMIENTO  EN MODELOS DE ML</vt:lpstr>
      <vt:lpstr>1. Imputación de Datos Faltantes    1.1 Técnicas Básicas         1.1.1 Imputación Media/Mediana         1.1.2 Imputación Valor Arbitrario         1.1.3 Imputación Categoría Frecuente         1.1.4 Imputación de Categorías Perdidas         1.1.5 Missing Indicator     1.2 Técnicas Intermedias         1.2.1 Complete Case Analysis         1.2.2 End of distribution imputation         1.2.3 Random Sample Imputation         1.2.4 Mean/Median Imputation Per Group        1.3 Técnicas Avanzadas         1.3.1 KNN Imputation         1.3.2 Multivariate Imputation of Chained Equations (MICE)         1.3.3 MissForest    </vt:lpstr>
      <vt:lpstr>Imputación Media/Mediana</vt:lpstr>
      <vt:lpstr>Consideraciones</vt:lpstr>
      <vt:lpstr>Imputación Valor Arbitrario</vt:lpstr>
      <vt:lpstr>Consideraciones</vt:lpstr>
      <vt:lpstr>Imputación Categoría Frecuente</vt:lpstr>
      <vt:lpstr>Consideraciones</vt:lpstr>
      <vt:lpstr>Imputación Categoría Arbitraria</vt:lpstr>
      <vt:lpstr>Consideraciones</vt:lpstr>
      <vt:lpstr>Missing Indicator</vt:lpstr>
      <vt:lpstr>Consideraciones</vt:lpstr>
      <vt:lpstr>Complete Case Analysis</vt:lpstr>
      <vt:lpstr>End of Tail Imputation</vt:lpstr>
      <vt:lpstr>Random Sample Imputation</vt:lpstr>
      <vt:lpstr>Mean/Median Imputation per group</vt:lpstr>
      <vt:lpstr>PowerPoint Presentation</vt:lpstr>
      <vt:lpstr>KNN Imputation</vt:lpstr>
      <vt:lpstr>PowerPoint Presentation</vt:lpstr>
      <vt:lpstr>PowerPoint Presentation</vt:lpstr>
      <vt:lpstr>¡Gracias!</vt:lpstr>
      <vt:lpstr>PowerPoint Presentation</vt:lpstr>
      <vt:lpstr>Portadas</vt:lpstr>
    </vt:vector>
  </TitlesOfParts>
  <Company>Indra Sistemas 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externa</dc:title>
  <dc:creator>Bravo Iñiguez, Norma Luz</dc:creator>
  <cp:lastModifiedBy>uriel chav</cp:lastModifiedBy>
  <cp:revision>8</cp:revision>
  <cp:lastPrinted>2018-09-05T10:32:03Z</cp:lastPrinted>
  <dcterms:created xsi:type="dcterms:W3CDTF">2020-07-10T07:37:50Z</dcterms:created>
  <dcterms:modified xsi:type="dcterms:W3CDTF">2024-04-25T06:39:12Z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0x0101003ED587DDEA6D544AB36945085B695760</vt:lpwstr>
  </property>
</Properties>
</file>